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88950"/>
  <p:notesSz cx="6858000" cy="9144000"/>
  <p:embeddedFontLst>
    <p:embeddedFont>
      <p:font typeface="Proxima Nova"/>
      <p:regular r:id="rId35"/>
      <p:bold r:id="rId36"/>
      <p:italic r:id="rId37"/>
      <p:boldItalic r:id="rId38"/>
    </p:embeddedFont>
    <p:embeddedFont>
      <p:font typeface="Proxima Nova Extrabold"/>
      <p:bold r:id="rId39"/>
    </p:embeddedFont>
    <p:embeddedFont>
      <p:font typeface="Helvetica Neue"/>
      <p:regular r:id="rId40"/>
      <p:bold r:id="rId41"/>
      <p:italic r:id="rId42"/>
      <p:boldItalic r:id="rId43"/>
    </p:embeddedFont>
    <p:embeddedFont>
      <p:font typeface="Helvetica Neue Light"/>
      <p:regular r:id="rId44"/>
      <p:bold r:id="rId45"/>
      <p:italic r:id="rId46"/>
      <p:boldItalic r:id="rId47"/>
    </p:embeddedFont>
    <p:embeddedFont>
      <p:font typeface="Roboto Mono"/>
      <p:regular r:id="rId48"/>
      <p:bold r:id="rId49"/>
      <p:italic r:id="rId50"/>
      <p:boldItalic r:id="rId51"/>
    </p:embeddedFont>
    <p:embeddedFont>
      <p:font typeface="Open Sans Light"/>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regular.fntdata"/><Relationship Id="rId42" Type="http://schemas.openxmlformats.org/officeDocument/2006/relationships/font" Target="fonts/HelveticaNeue-italic.fntdata"/><Relationship Id="rId41" Type="http://schemas.openxmlformats.org/officeDocument/2006/relationships/font" Target="fonts/HelveticaNeue-bold.fntdata"/><Relationship Id="rId44" Type="http://schemas.openxmlformats.org/officeDocument/2006/relationships/font" Target="fonts/HelveticaNeueLight-regular.fntdata"/><Relationship Id="rId43" Type="http://schemas.openxmlformats.org/officeDocument/2006/relationships/font" Target="fonts/HelveticaNeue-boldItalic.fntdata"/><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Mono-regular.fntdata"/><Relationship Id="rId47" Type="http://schemas.openxmlformats.org/officeDocument/2006/relationships/font" Target="fonts/HelveticaNeueLight-boldItalic.fntdata"/><Relationship Id="rId49" Type="http://schemas.openxmlformats.org/officeDocument/2006/relationships/font" Target="fonts/RobotoMon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font" Target="fonts/ProximaNova-regular.fntdata"/><Relationship Id="rId34" Type="http://schemas.openxmlformats.org/officeDocument/2006/relationships/slide" Target="slides/slide30.xml"/><Relationship Id="rId37" Type="http://schemas.openxmlformats.org/officeDocument/2006/relationships/font" Target="fonts/ProximaNova-italic.fntdata"/><Relationship Id="rId36" Type="http://schemas.openxmlformats.org/officeDocument/2006/relationships/font" Target="fonts/ProximaNova-bold.fntdata"/><Relationship Id="rId39" Type="http://schemas.openxmlformats.org/officeDocument/2006/relationships/font" Target="fonts/ProximaNovaExtrabold-bold.fntdata"/><Relationship Id="rId38" Type="http://schemas.openxmlformats.org/officeDocument/2006/relationships/font" Target="fonts/ProximaNova-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RobotoMono-boldItalic.fntdata"/><Relationship Id="rId50" Type="http://schemas.openxmlformats.org/officeDocument/2006/relationships/font" Target="fonts/RobotoMono-italic.fntdata"/><Relationship Id="rId53" Type="http://schemas.openxmlformats.org/officeDocument/2006/relationships/font" Target="fonts/OpenSansLight-bold.fntdata"/><Relationship Id="rId52" Type="http://schemas.openxmlformats.org/officeDocument/2006/relationships/font" Target="fonts/OpenSansLight-regular.fntdata"/><Relationship Id="rId11" Type="http://schemas.openxmlformats.org/officeDocument/2006/relationships/slide" Target="slides/slide7.xml"/><Relationship Id="rId55" Type="http://schemas.openxmlformats.org/officeDocument/2006/relationships/font" Target="fonts/OpenSansLight-boldItalic.fntdata"/><Relationship Id="rId10" Type="http://schemas.openxmlformats.org/officeDocument/2006/relationships/slide" Target="slides/slide6.xml"/><Relationship Id="rId54" Type="http://schemas.openxmlformats.org/officeDocument/2006/relationships/font" Target="fonts/OpenSansLight-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ge52d44625d_8_5: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32" name="Google Shape;32;ge52d44625d_8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d4becb656_0_83: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d4becb656_0_8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d4becb656_0_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d4becb656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0d1315cfa_1_3: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0d1315cfa_1_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0d1315fbd_0_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0d1315fbd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8bf8786e3_0_67: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8bf8786e3_0_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8bf8786e3_0_1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8bf8786e3_0_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8bf8786e3_0_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8bf8786e3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f8bf8786e3_0_2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f8bf8786e3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8bf8786e3_0_72: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8bf8786e3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8e2a39dfa_0_0: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8e2a39df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g5df489704c_0_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g5df489704c_0_46: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f8bf8786e3_0_111: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f8bf8786e3_0_1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8e2a39dfa_0_34:notes"/>
          <p:cNvSpPr/>
          <p:nvPr>
            <p:ph idx="2" type="sldImg"/>
          </p:nvPr>
        </p:nvSpPr>
        <p:spPr>
          <a:xfrm>
            <a:off x="382063"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8e2a39dfa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8bf8786e3_0_149: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8bf8786e3_0_1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ed4becb656_0_11: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ed4becb656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ed4becb656_0_17: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ed4becb656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d4becb656_0_22: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d4becb656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d4becb656_0_29: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d4becb656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52d44625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e52d44625d_0_0:notes"/>
          <p:cNvSpPr/>
          <p:nvPr>
            <p:ph idx="2" type="sldImg"/>
          </p:nvPr>
        </p:nvSpPr>
        <p:spPr>
          <a:xfrm>
            <a:off x="1143797"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5: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c601cc659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cc601cc659_0_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f8bdc01fb9_0_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f8bdc01fb9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0d1315fbd_0_19: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0d1315fbd_0_1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afa8062b79_0_1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gafa8062b79_0_121: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10d1315fbd_0_8: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10d1315fbd_0_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b7e05b0965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 name="Google Shape;67;gb7e05b0965_0_5:notes"/>
          <p:cNvSpPr/>
          <p:nvPr>
            <p:ph idx="2" type="sldImg"/>
          </p:nvPr>
        </p:nvSpPr>
        <p:spPr>
          <a:xfrm>
            <a:off x="1143797" y="685800"/>
            <a:ext cx="4571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d4becb656_0_47: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d4becb656_0_4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d4becb656_0_56: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d4becb656_0_5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e52d44625d_8_0:notes"/>
          <p:cNvSpPr/>
          <p:nvPr>
            <p:ph idx="2" type="sldImg"/>
          </p:nvPr>
        </p:nvSpPr>
        <p:spPr>
          <a:xfrm>
            <a:off x="1143572" y="685800"/>
            <a:ext cx="45708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e52d44625d_8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 name="Shape 1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21" name="Shape 2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22" name="Shape 22"/>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type="title">
  <p:cSld name="TITLE">
    <p:spTree>
      <p:nvGrpSpPr>
        <p:cNvPr id="23" name="Shape 23"/>
        <p:cNvGrpSpPr/>
        <p:nvPr/>
      </p:nvGrpSpPr>
      <p:grpSpPr>
        <a:xfrm>
          <a:off x="0" y="0"/>
          <a:ext cx="0" cy="0"/>
          <a:chOff x="0" y="0"/>
          <a:chExt cx="0" cy="0"/>
        </a:xfrm>
      </p:grpSpPr>
      <p:sp>
        <p:nvSpPr>
          <p:cNvPr id="24" name="Google Shape;24;p13"/>
          <p:cNvSpPr txBox="1"/>
          <p:nvPr>
            <p:ph type="title"/>
          </p:nvPr>
        </p:nvSpPr>
        <p:spPr>
          <a:xfrm>
            <a:off x="888778" y="1149350"/>
            <a:ext cx="10411500" cy="2324100"/>
          </a:xfrm>
          <a:prstGeom prst="rect">
            <a:avLst/>
          </a:prstGeom>
          <a:noFill/>
          <a:ln>
            <a:noFill/>
          </a:ln>
        </p:spPr>
        <p:txBody>
          <a:bodyPr anchorCtr="0" anchor="b" bIns="25400" lIns="25400" spcFirstLastPara="1" rIns="25400" wrap="square" tIns="25400">
            <a:noAutofit/>
          </a:bodyPr>
          <a:lstStyle>
            <a:lvl1pPr lvl="0" rtl="0" algn="ctr">
              <a:lnSpc>
                <a:spcPct val="100000"/>
              </a:lnSpc>
              <a:spcBef>
                <a:spcPts val="0"/>
              </a:spcBef>
              <a:spcAft>
                <a:spcPts val="0"/>
              </a:spcAft>
              <a:buClr>
                <a:srgbClr val="000000"/>
              </a:buClr>
              <a:buSzPts val="900"/>
              <a:buNone/>
              <a:defRPr/>
            </a:lvl1pPr>
            <a:lvl2pPr lvl="1" rtl="0" algn="ctr">
              <a:lnSpc>
                <a:spcPct val="100000"/>
              </a:lnSpc>
              <a:spcBef>
                <a:spcPts val="0"/>
              </a:spcBef>
              <a:spcAft>
                <a:spcPts val="0"/>
              </a:spcAft>
              <a:buClr>
                <a:srgbClr val="000000"/>
              </a:buClr>
              <a:buSzPts val="900"/>
              <a:buNone/>
              <a:defRPr/>
            </a:lvl2pPr>
            <a:lvl3pPr lvl="2" rtl="0" algn="ctr">
              <a:lnSpc>
                <a:spcPct val="100000"/>
              </a:lnSpc>
              <a:spcBef>
                <a:spcPts val="0"/>
              </a:spcBef>
              <a:spcAft>
                <a:spcPts val="0"/>
              </a:spcAft>
              <a:buClr>
                <a:srgbClr val="000000"/>
              </a:buClr>
              <a:buSzPts val="900"/>
              <a:buNone/>
              <a:defRPr/>
            </a:lvl3pPr>
            <a:lvl4pPr lvl="3" rtl="0" algn="ctr">
              <a:lnSpc>
                <a:spcPct val="100000"/>
              </a:lnSpc>
              <a:spcBef>
                <a:spcPts val="0"/>
              </a:spcBef>
              <a:spcAft>
                <a:spcPts val="0"/>
              </a:spcAft>
              <a:buClr>
                <a:srgbClr val="000000"/>
              </a:buClr>
              <a:buSzPts val="900"/>
              <a:buNone/>
              <a:defRPr/>
            </a:lvl4pPr>
            <a:lvl5pPr lvl="4" rtl="0" algn="ctr">
              <a:lnSpc>
                <a:spcPct val="100000"/>
              </a:lnSpc>
              <a:spcBef>
                <a:spcPts val="0"/>
              </a:spcBef>
              <a:spcAft>
                <a:spcPts val="0"/>
              </a:spcAft>
              <a:buClr>
                <a:srgbClr val="000000"/>
              </a:buClr>
              <a:buSzPts val="900"/>
              <a:buNone/>
              <a:defRPr/>
            </a:lvl5pPr>
            <a:lvl6pPr lvl="5" rtl="0" algn="ctr">
              <a:lnSpc>
                <a:spcPct val="100000"/>
              </a:lnSpc>
              <a:spcBef>
                <a:spcPts val="0"/>
              </a:spcBef>
              <a:spcAft>
                <a:spcPts val="0"/>
              </a:spcAft>
              <a:buClr>
                <a:srgbClr val="000000"/>
              </a:buClr>
              <a:buSzPts val="900"/>
              <a:buNone/>
              <a:defRPr/>
            </a:lvl6pPr>
            <a:lvl7pPr lvl="6" rtl="0" algn="ctr">
              <a:lnSpc>
                <a:spcPct val="100000"/>
              </a:lnSpc>
              <a:spcBef>
                <a:spcPts val="0"/>
              </a:spcBef>
              <a:spcAft>
                <a:spcPts val="0"/>
              </a:spcAft>
              <a:buClr>
                <a:srgbClr val="000000"/>
              </a:buClr>
              <a:buSzPts val="900"/>
              <a:buNone/>
              <a:defRPr/>
            </a:lvl7pPr>
            <a:lvl8pPr lvl="7" rtl="0" algn="ctr">
              <a:lnSpc>
                <a:spcPct val="100000"/>
              </a:lnSpc>
              <a:spcBef>
                <a:spcPts val="0"/>
              </a:spcBef>
              <a:spcAft>
                <a:spcPts val="0"/>
              </a:spcAft>
              <a:buClr>
                <a:srgbClr val="000000"/>
              </a:buClr>
              <a:buSzPts val="900"/>
              <a:buNone/>
              <a:defRPr/>
            </a:lvl8pPr>
            <a:lvl9pPr lvl="8" rtl="0" algn="ctr">
              <a:lnSpc>
                <a:spcPct val="100000"/>
              </a:lnSpc>
              <a:spcBef>
                <a:spcPts val="0"/>
              </a:spcBef>
              <a:spcAft>
                <a:spcPts val="0"/>
              </a:spcAft>
              <a:buClr>
                <a:srgbClr val="000000"/>
              </a:buClr>
              <a:buSzPts val="900"/>
              <a:buNone/>
              <a:defRPr/>
            </a:lvl9pPr>
          </a:lstStyle>
          <a:p/>
        </p:txBody>
      </p:sp>
      <p:sp>
        <p:nvSpPr>
          <p:cNvPr id="25" name="Google Shape;25;p13"/>
          <p:cNvSpPr txBox="1"/>
          <p:nvPr>
            <p:ph idx="1" type="body"/>
          </p:nvPr>
        </p:nvSpPr>
        <p:spPr>
          <a:xfrm>
            <a:off x="888778" y="3536950"/>
            <a:ext cx="10411500" cy="793800"/>
          </a:xfrm>
          <a:prstGeom prst="rect">
            <a:avLst/>
          </a:prstGeom>
          <a:noFill/>
          <a:ln>
            <a:noFill/>
          </a:ln>
        </p:spPr>
        <p:txBody>
          <a:bodyPr anchorCtr="0" anchor="t" bIns="25400" lIns="25400" spcFirstLastPara="1" rIns="25400" wrap="square" tIns="25400">
            <a:noAutofit/>
          </a:bodyPr>
          <a:lstStyle>
            <a:lvl1pPr indent="-228600" lvl="0" marL="457200" rtl="0" algn="ctr">
              <a:lnSpc>
                <a:spcPct val="100000"/>
              </a:lnSpc>
              <a:spcBef>
                <a:spcPts val="0"/>
              </a:spcBef>
              <a:spcAft>
                <a:spcPts val="0"/>
              </a:spcAft>
              <a:buClr>
                <a:srgbClr val="000000"/>
              </a:buClr>
              <a:buSzPts val="2700"/>
              <a:buFont typeface="Helvetica Neue"/>
              <a:buNone/>
              <a:defRPr sz="2700"/>
            </a:lvl1pPr>
            <a:lvl2pPr indent="-228600" lvl="1" marL="914400" rtl="0" algn="ctr">
              <a:lnSpc>
                <a:spcPct val="100000"/>
              </a:lnSpc>
              <a:spcBef>
                <a:spcPts val="0"/>
              </a:spcBef>
              <a:spcAft>
                <a:spcPts val="0"/>
              </a:spcAft>
              <a:buClr>
                <a:srgbClr val="000000"/>
              </a:buClr>
              <a:buSzPts val="2700"/>
              <a:buFont typeface="Helvetica Neue"/>
              <a:buNone/>
              <a:defRPr sz="2700"/>
            </a:lvl2pPr>
            <a:lvl3pPr indent="-228600" lvl="2" marL="1371600" rtl="0" algn="ctr">
              <a:lnSpc>
                <a:spcPct val="100000"/>
              </a:lnSpc>
              <a:spcBef>
                <a:spcPts val="0"/>
              </a:spcBef>
              <a:spcAft>
                <a:spcPts val="0"/>
              </a:spcAft>
              <a:buClr>
                <a:srgbClr val="000000"/>
              </a:buClr>
              <a:buSzPts val="2700"/>
              <a:buFont typeface="Helvetica Neue"/>
              <a:buNone/>
              <a:defRPr sz="2700"/>
            </a:lvl3pPr>
            <a:lvl4pPr indent="-228600" lvl="3" marL="1828800" rtl="0" algn="ctr">
              <a:lnSpc>
                <a:spcPct val="100000"/>
              </a:lnSpc>
              <a:spcBef>
                <a:spcPts val="0"/>
              </a:spcBef>
              <a:spcAft>
                <a:spcPts val="0"/>
              </a:spcAft>
              <a:buClr>
                <a:srgbClr val="000000"/>
              </a:buClr>
              <a:buSzPts val="2700"/>
              <a:buFont typeface="Helvetica Neue"/>
              <a:buNone/>
              <a:defRPr sz="2700"/>
            </a:lvl4pPr>
            <a:lvl5pPr indent="-228600" lvl="4" marL="2286000" rtl="0" algn="ctr">
              <a:lnSpc>
                <a:spcPct val="100000"/>
              </a:lnSpc>
              <a:spcBef>
                <a:spcPts val="0"/>
              </a:spcBef>
              <a:spcAft>
                <a:spcPts val="0"/>
              </a:spcAft>
              <a:buClr>
                <a:srgbClr val="000000"/>
              </a:buClr>
              <a:buSzPts val="2700"/>
              <a:buFont typeface="Helvetica Neue"/>
              <a:buNone/>
              <a:defRPr sz="2700"/>
            </a:lvl5pPr>
            <a:lvl6pPr indent="-298450" lvl="5" marL="2743200" rtl="0" algn="l">
              <a:lnSpc>
                <a:spcPct val="100000"/>
              </a:lnSpc>
              <a:spcBef>
                <a:spcPts val="2900"/>
              </a:spcBef>
              <a:spcAft>
                <a:spcPts val="0"/>
              </a:spcAft>
              <a:buClr>
                <a:srgbClr val="000000"/>
              </a:buClr>
              <a:buSzPts val="1100"/>
              <a:buChar char="■"/>
              <a:defRPr/>
            </a:lvl6pPr>
            <a:lvl7pPr indent="-298450" lvl="6" marL="3200400" rtl="0" algn="l">
              <a:lnSpc>
                <a:spcPct val="100000"/>
              </a:lnSpc>
              <a:spcBef>
                <a:spcPts val="2900"/>
              </a:spcBef>
              <a:spcAft>
                <a:spcPts val="0"/>
              </a:spcAft>
              <a:buClr>
                <a:srgbClr val="000000"/>
              </a:buClr>
              <a:buSzPts val="1100"/>
              <a:buChar char="●"/>
              <a:defRPr/>
            </a:lvl7pPr>
            <a:lvl8pPr indent="-298450" lvl="7" marL="3657600" rtl="0" algn="l">
              <a:lnSpc>
                <a:spcPct val="100000"/>
              </a:lnSpc>
              <a:spcBef>
                <a:spcPts val="2900"/>
              </a:spcBef>
              <a:spcAft>
                <a:spcPts val="0"/>
              </a:spcAft>
              <a:buClr>
                <a:srgbClr val="000000"/>
              </a:buClr>
              <a:buSzPts val="1100"/>
              <a:buChar char="○"/>
              <a:defRPr/>
            </a:lvl8pPr>
            <a:lvl9pPr indent="-298450" lvl="8" marL="4114800" rtl="0" algn="l">
              <a:lnSpc>
                <a:spcPct val="100000"/>
              </a:lnSpc>
              <a:spcBef>
                <a:spcPts val="2900"/>
              </a:spcBef>
              <a:spcAft>
                <a:spcPts val="0"/>
              </a:spcAft>
              <a:buClr>
                <a:srgbClr val="000000"/>
              </a:buClr>
              <a:buSzPts val="1100"/>
              <a:buChar char="■"/>
              <a:defRPr/>
            </a:lvl9pPr>
          </a:lstStyle>
          <a:p/>
        </p:txBody>
      </p:sp>
      <p:sp>
        <p:nvSpPr>
          <p:cNvPr id="26" name="Google Shape;26;p13"/>
          <p:cNvSpPr txBox="1"/>
          <p:nvPr>
            <p:ph idx="12" type="sldNum"/>
          </p:nvPr>
        </p:nvSpPr>
        <p:spPr>
          <a:xfrm>
            <a:off x="5978020" y="6540500"/>
            <a:ext cx="226500" cy="230400"/>
          </a:xfrm>
          <a:prstGeom prst="rect">
            <a:avLst/>
          </a:prstGeom>
          <a:noFill/>
          <a:ln>
            <a:noFill/>
          </a:ln>
        </p:spPr>
        <p:txBody>
          <a:bodyPr anchorCtr="0" anchor="t" bIns="25400" lIns="25400" spcFirstLastPara="1" rIns="25400" wrap="square" tIns="25400">
            <a:noAutofit/>
          </a:bodyPr>
          <a:lstStyle>
            <a:lvl1pPr indent="0" lvl="0"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type="tx">
  <p:cSld name="TITLE_AND_BODY">
    <p:spTree>
      <p:nvGrpSpPr>
        <p:cNvPr id="27" name="Shape 27"/>
        <p:cNvGrpSpPr/>
        <p:nvPr/>
      </p:nvGrpSpPr>
      <p:grpSpPr>
        <a:xfrm>
          <a:off x="0" y="0"/>
          <a:ext cx="0" cy="0"/>
          <a:chOff x="0" y="0"/>
          <a:chExt cx="0" cy="0"/>
        </a:xfrm>
      </p:grpSpPr>
      <p:sp>
        <p:nvSpPr>
          <p:cNvPr id="28" name="Google Shape;28;p14"/>
          <p:cNvSpPr txBox="1"/>
          <p:nvPr>
            <p:ph type="title"/>
          </p:nvPr>
        </p:nvSpPr>
        <p:spPr>
          <a:xfrm>
            <a:off x="844339" y="177800"/>
            <a:ext cx="10500300" cy="1143000"/>
          </a:xfrm>
          <a:prstGeom prst="rect">
            <a:avLst/>
          </a:prstGeom>
          <a:noFill/>
          <a:ln>
            <a:noFill/>
          </a:ln>
        </p:spPr>
        <p:txBody>
          <a:bodyPr anchorCtr="0" anchor="ctr" bIns="25400" lIns="25400" spcFirstLastPara="1" rIns="25400" wrap="square" tIns="25400">
            <a:noAutofit/>
          </a:bodyPr>
          <a:lstStyle>
            <a:lvl1pPr lvl="0" rtl="0" algn="ctr">
              <a:lnSpc>
                <a:spcPct val="100000"/>
              </a:lnSpc>
              <a:spcBef>
                <a:spcPts val="0"/>
              </a:spcBef>
              <a:spcAft>
                <a:spcPts val="0"/>
              </a:spcAft>
              <a:buClr>
                <a:srgbClr val="000000"/>
              </a:buClr>
              <a:buSzPts val="900"/>
              <a:buNone/>
              <a:defRPr/>
            </a:lvl1pPr>
            <a:lvl2pPr lvl="1" rtl="0" algn="ctr">
              <a:lnSpc>
                <a:spcPct val="100000"/>
              </a:lnSpc>
              <a:spcBef>
                <a:spcPts val="0"/>
              </a:spcBef>
              <a:spcAft>
                <a:spcPts val="0"/>
              </a:spcAft>
              <a:buClr>
                <a:srgbClr val="000000"/>
              </a:buClr>
              <a:buSzPts val="900"/>
              <a:buNone/>
              <a:defRPr/>
            </a:lvl2pPr>
            <a:lvl3pPr lvl="2" rtl="0" algn="ctr">
              <a:lnSpc>
                <a:spcPct val="100000"/>
              </a:lnSpc>
              <a:spcBef>
                <a:spcPts val="0"/>
              </a:spcBef>
              <a:spcAft>
                <a:spcPts val="0"/>
              </a:spcAft>
              <a:buClr>
                <a:srgbClr val="000000"/>
              </a:buClr>
              <a:buSzPts val="900"/>
              <a:buNone/>
              <a:defRPr/>
            </a:lvl3pPr>
            <a:lvl4pPr lvl="3" rtl="0" algn="ctr">
              <a:lnSpc>
                <a:spcPct val="100000"/>
              </a:lnSpc>
              <a:spcBef>
                <a:spcPts val="0"/>
              </a:spcBef>
              <a:spcAft>
                <a:spcPts val="0"/>
              </a:spcAft>
              <a:buClr>
                <a:srgbClr val="000000"/>
              </a:buClr>
              <a:buSzPts val="900"/>
              <a:buNone/>
              <a:defRPr/>
            </a:lvl4pPr>
            <a:lvl5pPr lvl="4" rtl="0" algn="ctr">
              <a:lnSpc>
                <a:spcPct val="100000"/>
              </a:lnSpc>
              <a:spcBef>
                <a:spcPts val="0"/>
              </a:spcBef>
              <a:spcAft>
                <a:spcPts val="0"/>
              </a:spcAft>
              <a:buClr>
                <a:srgbClr val="000000"/>
              </a:buClr>
              <a:buSzPts val="900"/>
              <a:buNone/>
              <a:defRPr/>
            </a:lvl5pPr>
            <a:lvl6pPr lvl="5" rtl="0" algn="ctr">
              <a:lnSpc>
                <a:spcPct val="100000"/>
              </a:lnSpc>
              <a:spcBef>
                <a:spcPts val="0"/>
              </a:spcBef>
              <a:spcAft>
                <a:spcPts val="0"/>
              </a:spcAft>
              <a:buClr>
                <a:srgbClr val="000000"/>
              </a:buClr>
              <a:buSzPts val="900"/>
              <a:buNone/>
              <a:defRPr/>
            </a:lvl6pPr>
            <a:lvl7pPr lvl="6" rtl="0" algn="ctr">
              <a:lnSpc>
                <a:spcPct val="100000"/>
              </a:lnSpc>
              <a:spcBef>
                <a:spcPts val="0"/>
              </a:spcBef>
              <a:spcAft>
                <a:spcPts val="0"/>
              </a:spcAft>
              <a:buClr>
                <a:srgbClr val="000000"/>
              </a:buClr>
              <a:buSzPts val="900"/>
              <a:buNone/>
              <a:defRPr/>
            </a:lvl7pPr>
            <a:lvl8pPr lvl="7" rtl="0" algn="ctr">
              <a:lnSpc>
                <a:spcPct val="100000"/>
              </a:lnSpc>
              <a:spcBef>
                <a:spcPts val="0"/>
              </a:spcBef>
              <a:spcAft>
                <a:spcPts val="0"/>
              </a:spcAft>
              <a:buClr>
                <a:srgbClr val="000000"/>
              </a:buClr>
              <a:buSzPts val="900"/>
              <a:buNone/>
              <a:defRPr/>
            </a:lvl8pPr>
            <a:lvl9pPr lvl="8" rtl="0" algn="ctr">
              <a:lnSpc>
                <a:spcPct val="100000"/>
              </a:lnSpc>
              <a:spcBef>
                <a:spcPts val="0"/>
              </a:spcBef>
              <a:spcAft>
                <a:spcPts val="0"/>
              </a:spcAft>
              <a:buClr>
                <a:srgbClr val="000000"/>
              </a:buClr>
              <a:buSzPts val="900"/>
              <a:buNone/>
              <a:defRPr/>
            </a:lvl9pPr>
          </a:lstStyle>
          <a:p/>
        </p:txBody>
      </p:sp>
      <p:sp>
        <p:nvSpPr>
          <p:cNvPr id="29" name="Google Shape;29;p14"/>
          <p:cNvSpPr txBox="1"/>
          <p:nvPr>
            <p:ph idx="12" type="sldNum"/>
          </p:nvPr>
        </p:nvSpPr>
        <p:spPr>
          <a:xfrm>
            <a:off x="5978020" y="6540500"/>
            <a:ext cx="226500" cy="230400"/>
          </a:xfrm>
          <a:prstGeom prst="rect">
            <a:avLst/>
          </a:prstGeom>
          <a:noFill/>
          <a:ln>
            <a:noFill/>
          </a:ln>
        </p:spPr>
        <p:txBody>
          <a:bodyPr anchorCtr="0" anchor="t" bIns="25400" lIns="25400" spcFirstLastPara="1" rIns="25400" wrap="square" tIns="25400">
            <a:noAutofit/>
          </a:bodyPr>
          <a:lstStyle>
            <a:lvl1pPr indent="0" lvl="0"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1pPr>
            <a:lvl2pPr indent="0" lvl="1"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2pPr>
            <a:lvl3pPr indent="0" lvl="2"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3pPr>
            <a:lvl4pPr indent="0" lvl="3"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4pPr>
            <a:lvl5pPr indent="0" lvl="4"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5pPr>
            <a:lvl6pPr indent="0" lvl="5"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6pPr>
            <a:lvl7pPr indent="0" lvl="6"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7pPr>
            <a:lvl8pPr indent="0" lvl="7"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8pPr>
            <a:lvl9pPr indent="0" lvl="8" marL="0" rtl="0" algn="ctr">
              <a:lnSpc>
                <a:spcPct val="100000"/>
              </a:lnSpc>
              <a:spcBef>
                <a:spcPts val="0"/>
              </a:spcBef>
              <a:spcAft>
                <a:spcPts val="0"/>
              </a:spcAft>
              <a:buClr>
                <a:srgbClr val="000000"/>
              </a:buClr>
              <a:buSzPts val="1200"/>
              <a:buFont typeface="Helvetica Neue Light"/>
              <a:buNone/>
              <a:defRPr b="0" sz="1200">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 name="Shape 14"/>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5" name="Shape 1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 name="Shape 16"/>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 name="Shape 17"/>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9" name="Shape 1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20" name="Shape 20"/>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1808045" y="6477000"/>
            <a:ext cx="381000" cy="381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7" name="Google Shape;7;p1"/>
          <p:cNvSpPr/>
          <p:nvPr/>
        </p:nvSpPr>
        <p:spPr>
          <a:xfrm>
            <a:off x="0" y="6477000"/>
            <a:ext cx="11807700" cy="381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900" u="none" cap="none" strike="noStrike">
              <a:solidFill>
                <a:schemeClr val="lt1"/>
              </a:solidFill>
              <a:latin typeface="Calibri"/>
              <a:ea typeface="Calibri"/>
              <a:cs typeface="Calibri"/>
              <a:sym typeface="Calibri"/>
            </a:endParaRPr>
          </a:p>
        </p:txBody>
      </p:sp>
      <p:sp>
        <p:nvSpPr>
          <p:cNvPr id="8" name="Google Shape;8;p1"/>
          <p:cNvSpPr txBox="1"/>
          <p:nvPr>
            <p:ph type="title"/>
          </p:nvPr>
        </p:nvSpPr>
        <p:spPr>
          <a:xfrm>
            <a:off x="837990" y="365125"/>
            <a:ext cx="10512900" cy="8016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Open Sans Light"/>
              <a:buNone/>
              <a:defRPr b="0" i="0" sz="4400" u="none" cap="none" strike="noStrike">
                <a:solidFill>
                  <a:schemeClr val="dk1"/>
                </a:solidFill>
                <a:latin typeface="Open Sans Light"/>
                <a:ea typeface="Open Sans Light"/>
                <a:cs typeface="Open Sans Light"/>
                <a:sym typeface="Open Sans Light"/>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9" name="Google Shape;9;p1"/>
          <p:cNvSpPr txBox="1"/>
          <p:nvPr/>
        </p:nvSpPr>
        <p:spPr>
          <a:xfrm>
            <a:off x="455167" y="6537525"/>
            <a:ext cx="19143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chemeClr val="lt1"/>
                </a:solidFill>
                <a:latin typeface="Proxima Nova"/>
                <a:ea typeface="Proxima Nova"/>
                <a:cs typeface="Proxima Nova"/>
                <a:sym typeface="Proxima Nova"/>
              </a:rPr>
              <a:t>Coding Dojo</a:t>
            </a:r>
            <a:endParaRPr b="1" i="0" sz="1600">
              <a:solidFill>
                <a:srgbClr val="D8D8D8"/>
              </a:solidFill>
              <a:latin typeface="Proxima Nova"/>
              <a:ea typeface="Proxima Nova"/>
              <a:cs typeface="Proxima Nova"/>
              <a:sym typeface="Proxima Nova"/>
            </a:endParaRPr>
          </a:p>
        </p:txBody>
      </p:sp>
      <p:sp>
        <p:nvSpPr>
          <p:cNvPr id="10" name="Google Shape;10;p1"/>
          <p:cNvSpPr txBox="1"/>
          <p:nvPr/>
        </p:nvSpPr>
        <p:spPr>
          <a:xfrm>
            <a:off x="11818247" y="6493392"/>
            <a:ext cx="360600" cy="365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i="0" lang="en-US" sz="1100" u="none">
                <a:solidFill>
                  <a:schemeClr val="lt1"/>
                </a:solidFill>
                <a:latin typeface="Proxima Nova"/>
                <a:ea typeface="Proxima Nova"/>
                <a:cs typeface="Proxima Nova"/>
                <a:sym typeface="Proxima Nova"/>
              </a:rPr>
              <a:t>‹#›</a:t>
            </a:fld>
            <a:endParaRPr b="1" i="0" sz="1100" u="none">
              <a:solidFill>
                <a:schemeClr val="lt1"/>
              </a:solidFill>
              <a:latin typeface="Proxima Nova"/>
              <a:ea typeface="Proxima Nova"/>
              <a:cs typeface="Proxima Nova"/>
              <a:sym typeface="Proxima Nova"/>
            </a:endParaRPr>
          </a:p>
        </p:txBody>
      </p:sp>
      <p:pic>
        <p:nvPicPr>
          <p:cNvPr id="11" name="Google Shape;11;p1"/>
          <p:cNvPicPr preferRelativeResize="0"/>
          <p:nvPr/>
        </p:nvPicPr>
        <p:blipFill>
          <a:blip r:embed="rId1">
            <a:alphaModFix/>
          </a:blip>
          <a:stretch>
            <a:fillRect/>
          </a:stretch>
        </p:blipFill>
        <p:spPr>
          <a:xfrm>
            <a:off x="129493" y="6541600"/>
            <a:ext cx="251737" cy="25173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guide id="3" orient="horz" pos="40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wyncode.co/uploads/2014/08/71.jpg"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docs.python.org/3/library/functions.html"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colab.research.google.com/drive/1Ilze7Y90HQeGbsWbxPEQm2a0gaCylgtM?usp=sharing" TargetMode="Externa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realpython.com/invalid-syntax-python/"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ocs.google.com/spreadsheets/d/13FKAc91V1lQuyCbuZpLgwdqAQDnxQcj7/edit?usp=sharing&amp;ouid=103333507259828193129&amp;rtpof=true&amp;sd=true" TargetMode="External"/><Relationship Id="rId4" Type="http://schemas.openxmlformats.org/officeDocument/2006/relationships/hyperlink" Target="https://data.world/bob-burggraaf/population-by-city-in-usa" TargetMode="External"/><Relationship Id="rId5" Type="http://schemas.openxmlformats.org/officeDocument/2006/relationships/hyperlink" Target="https://drive.google.com/file/d/12sHq5O-YTn_JmBXXfnnmyLI77rBF4PVY/view?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hyperlink" Target="https://colab.research.google.com/drive/1Ilze7Y90HQeGbsWbxPEQm2a0gaCylgtM?usp=sharing" TargetMode="External"/><Relationship Id="rId4" Type="http://schemas.openxmlformats.org/officeDocument/2006/relationships/hyperlink" Target="https://drive.google.com/file/d/12sHq5O-YTn_JmBXXfnnmyLI77rBF4PVY/view?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hyperlink" Target="https://github.com/sensei-jirving/code-reviews-week-1-python-bas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15"/>
          <p:cNvSpPr txBox="1"/>
          <p:nvPr>
            <p:ph idx="1" type="body"/>
          </p:nvPr>
        </p:nvSpPr>
        <p:spPr>
          <a:xfrm>
            <a:off x="4784352" y="5501650"/>
            <a:ext cx="1347000" cy="793800"/>
          </a:xfrm>
          <a:prstGeom prst="rect">
            <a:avLst/>
          </a:prstGeom>
        </p:spPr>
        <p:txBody>
          <a:bodyPr anchorCtr="0" anchor="t" bIns="25400" lIns="25400" spcFirstLastPara="1" rIns="25400" wrap="square" tIns="25400">
            <a:noAutofit/>
          </a:bodyPr>
          <a:lstStyle/>
          <a:p>
            <a:pPr indent="0" lvl="0" marL="0" rtl="0" algn="ctr">
              <a:spcBef>
                <a:spcPts val="0"/>
              </a:spcBef>
              <a:spcAft>
                <a:spcPts val="0"/>
              </a:spcAft>
              <a:buNone/>
            </a:pPr>
            <a:r>
              <a:rPr lang="en-US" sz="1900" u="sng">
                <a:solidFill>
                  <a:schemeClr val="hlink"/>
                </a:solidFill>
                <a:hlinkClick r:id="rId3"/>
              </a:rPr>
              <a:t>Source</a:t>
            </a:r>
            <a:endParaRPr sz="1900"/>
          </a:p>
        </p:txBody>
      </p:sp>
      <p:pic>
        <p:nvPicPr>
          <p:cNvPr id="35" name="Google Shape;35;p15"/>
          <p:cNvPicPr preferRelativeResize="0"/>
          <p:nvPr/>
        </p:nvPicPr>
        <p:blipFill>
          <a:blip r:embed="rId4">
            <a:alphaModFix/>
          </a:blip>
          <a:stretch>
            <a:fillRect/>
          </a:stretch>
        </p:blipFill>
        <p:spPr>
          <a:xfrm>
            <a:off x="2288688" y="360725"/>
            <a:ext cx="6338325" cy="4951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4"/>
          <p:cNvSpPr txBox="1"/>
          <p:nvPr/>
        </p:nvSpPr>
        <p:spPr>
          <a:xfrm>
            <a:off x="3572075" y="335525"/>
            <a:ext cx="327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t>Sample Feedback:</a:t>
            </a:r>
            <a:endParaRPr sz="2800"/>
          </a:p>
          <a:p>
            <a:pPr indent="0" lvl="0" marL="0" rtl="0" algn="l">
              <a:spcBef>
                <a:spcPts val="0"/>
              </a:spcBef>
              <a:spcAft>
                <a:spcPts val="0"/>
              </a:spcAft>
              <a:buNone/>
            </a:pPr>
            <a:r>
              <a:t/>
            </a:r>
            <a:endParaRPr/>
          </a:p>
        </p:txBody>
      </p:sp>
      <p:pic>
        <p:nvPicPr>
          <p:cNvPr id="101" name="Google Shape;101;p24"/>
          <p:cNvPicPr preferRelativeResize="0"/>
          <p:nvPr/>
        </p:nvPicPr>
        <p:blipFill>
          <a:blip r:embed="rId3">
            <a:alphaModFix/>
          </a:blip>
          <a:stretch>
            <a:fillRect/>
          </a:stretch>
        </p:blipFill>
        <p:spPr>
          <a:xfrm>
            <a:off x="251075" y="1486750"/>
            <a:ext cx="11501275" cy="1942250"/>
          </a:xfrm>
          <a:prstGeom prst="rect">
            <a:avLst/>
          </a:prstGeom>
          <a:noFill/>
          <a:ln>
            <a:noFill/>
          </a:ln>
        </p:spPr>
      </p:pic>
      <p:sp>
        <p:nvSpPr>
          <p:cNvPr id="102" name="Google Shape;102;p24"/>
          <p:cNvSpPr txBox="1"/>
          <p:nvPr/>
        </p:nvSpPr>
        <p:spPr>
          <a:xfrm>
            <a:off x="1953800" y="3857475"/>
            <a:ext cx="73218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b="1" lang="en-US" sz="1800"/>
              <a:t>The ONLY way you will know you have a resubmit is opening this document!</a:t>
            </a:r>
            <a:endParaRPr b="1"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Note that if the status box is empty, the assignment has not been reviewed yet.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If the status is “passed” and the feedback box is empty, no news is good news!</a:t>
            </a:r>
            <a:endParaRPr sz="1800"/>
          </a:p>
        </p:txBody>
      </p:sp>
      <p:cxnSp>
        <p:nvCxnSpPr>
          <p:cNvPr id="103" name="Google Shape;103;p24"/>
          <p:cNvCxnSpPr/>
          <p:nvPr/>
        </p:nvCxnSpPr>
        <p:spPr>
          <a:xfrm rot="10800000">
            <a:off x="3275975" y="2854075"/>
            <a:ext cx="19800" cy="935100"/>
          </a:xfrm>
          <a:prstGeom prst="straightConnector1">
            <a:avLst/>
          </a:prstGeom>
          <a:noFill/>
          <a:ln cap="flat" cmpd="sng" w="38100">
            <a:solidFill>
              <a:srgbClr val="0000FF"/>
            </a:solidFill>
            <a:prstDash val="solid"/>
            <a:round/>
            <a:headEnd len="med" w="med" type="none"/>
            <a:tailEnd len="med" w="med" type="triangle"/>
          </a:ln>
        </p:spPr>
      </p:cxnSp>
      <p:sp>
        <p:nvSpPr>
          <p:cNvPr id="104" name="Google Shape;104;p24"/>
          <p:cNvSpPr txBox="1"/>
          <p:nvPr/>
        </p:nvSpPr>
        <p:spPr>
          <a:xfrm>
            <a:off x="3414200" y="4440425"/>
            <a:ext cx="56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5" name="Google Shape;105;p24"/>
          <p:cNvSpPr txBox="1"/>
          <p:nvPr/>
        </p:nvSpPr>
        <p:spPr>
          <a:xfrm>
            <a:off x="8002650" y="442675"/>
            <a:ext cx="250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t>**Typically updated by Wednesday morning**</a:t>
            </a:r>
            <a:endParaRPr i="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nvSpPr>
        <p:spPr>
          <a:xfrm>
            <a:off x="463775" y="834450"/>
            <a:ext cx="11584500" cy="4617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You will be asked to </a:t>
            </a:r>
            <a:r>
              <a:rPr lang="en-US" sz="1800">
                <a:solidFill>
                  <a:srgbClr val="222222"/>
                </a:solidFill>
                <a:highlight>
                  <a:srgbClr val="FFD966"/>
                </a:highlight>
              </a:rPr>
              <a:t>resubmit</a:t>
            </a:r>
            <a:r>
              <a:rPr lang="en-US" sz="1800">
                <a:solidFill>
                  <a:schemeClr val="dk1"/>
                </a:solidFill>
                <a:highlight>
                  <a:schemeClr val="lt1"/>
                </a:highlight>
              </a:rPr>
              <a:t> </a:t>
            </a:r>
            <a:r>
              <a:rPr lang="en-US" sz="1800"/>
              <a:t>a task if:</a:t>
            </a:r>
            <a:endParaRPr sz="1800"/>
          </a:p>
          <a:p>
            <a:pPr indent="-342900" lvl="1" marL="914400" rtl="0" algn="l">
              <a:spcBef>
                <a:spcPts val="0"/>
              </a:spcBef>
              <a:spcAft>
                <a:spcPts val="0"/>
              </a:spcAft>
              <a:buSzPts val="1800"/>
              <a:buChar char="○"/>
            </a:pPr>
            <a:r>
              <a:rPr lang="en-US" sz="1800"/>
              <a:t>There are errors in your code</a:t>
            </a:r>
            <a:endParaRPr sz="1800"/>
          </a:p>
          <a:p>
            <a:pPr indent="-342900" lvl="1" marL="914400" rtl="0" algn="l">
              <a:spcBef>
                <a:spcPts val="0"/>
              </a:spcBef>
              <a:spcAft>
                <a:spcPts val="0"/>
              </a:spcAft>
              <a:buSzPts val="1800"/>
              <a:buChar char="○"/>
            </a:pPr>
            <a:r>
              <a:rPr lang="en-US" sz="1800"/>
              <a:t>Parts of the assignment are missing</a:t>
            </a:r>
            <a:endParaRPr sz="1800"/>
          </a:p>
          <a:p>
            <a:pPr indent="-342900" lvl="1" marL="914400" rtl="0" algn="l">
              <a:spcBef>
                <a:spcPts val="0"/>
              </a:spcBef>
              <a:spcAft>
                <a:spcPts val="0"/>
              </a:spcAft>
              <a:buSzPts val="1800"/>
              <a:buChar char="○"/>
            </a:pPr>
            <a:r>
              <a:rPr lang="en-US" sz="1800"/>
              <a:t>Parts of the assignment are incorrect</a:t>
            </a:r>
            <a:endParaRPr sz="1800"/>
          </a:p>
          <a:p>
            <a:pPr indent="-342900" lvl="1" marL="914400" rtl="0" algn="l">
              <a:spcBef>
                <a:spcPts val="0"/>
              </a:spcBef>
              <a:spcAft>
                <a:spcPts val="0"/>
              </a:spcAft>
              <a:buSzPts val="1800"/>
              <a:buChar char="○"/>
            </a:pPr>
            <a:r>
              <a:rPr lang="en-US" sz="1800"/>
              <a:t>The file or link cannot be opened</a:t>
            </a:r>
            <a:endParaRPr sz="1800"/>
          </a:p>
          <a:p>
            <a:pPr indent="-342900" lvl="1" marL="914400" rtl="0" algn="l">
              <a:spcBef>
                <a:spcPts val="0"/>
              </a:spcBef>
              <a:spcAft>
                <a:spcPts val="0"/>
              </a:spcAft>
              <a:buSzPts val="1800"/>
              <a:buChar char="○"/>
            </a:pPr>
            <a:r>
              <a:rPr lang="en-US" sz="1800"/>
              <a:t>The work is low quality and/or difficult to read and follow</a:t>
            </a:r>
            <a:endParaRPr sz="1800"/>
          </a:p>
          <a:p>
            <a:pPr indent="0" lvl="0" marL="9144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Please don’t stress if you are asked to </a:t>
            </a:r>
            <a:r>
              <a:rPr lang="en-US" sz="1800">
                <a:highlight>
                  <a:srgbClr val="FFE599"/>
                </a:highlight>
              </a:rPr>
              <a:t>resubmit</a:t>
            </a:r>
            <a:r>
              <a:rPr lang="en-US" sz="1800"/>
              <a:t> an </a:t>
            </a:r>
            <a:r>
              <a:rPr lang="en-US" sz="1800"/>
              <a:t>assignment</a:t>
            </a:r>
            <a:r>
              <a:rPr lang="en-US" sz="1800"/>
              <a:t>! It just means that there is room for improvement, and we want to ensure you’ve demonstrated </a:t>
            </a:r>
            <a:r>
              <a:rPr lang="en-US" sz="1800"/>
              <a:t>competency and professionalism</a:t>
            </a:r>
            <a:r>
              <a:rPr lang="en-US" sz="1800"/>
              <a:t> in each task.</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t>You can </a:t>
            </a:r>
            <a:r>
              <a:rPr lang="en-US" sz="1800">
                <a:highlight>
                  <a:srgbClr val="FFE599"/>
                </a:highlight>
              </a:rPr>
              <a:t>resubmit</a:t>
            </a:r>
            <a:r>
              <a:rPr lang="en-US" sz="1800"/>
              <a:t> on the Learn Platform in the same place that you submitted your original assignment.</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rPr lang="en-US" sz="1800">
                <a:highlight>
                  <a:srgbClr val="FFE599"/>
                </a:highlight>
              </a:rPr>
              <a:t>Resubmitted</a:t>
            </a:r>
            <a:r>
              <a:rPr lang="en-US" sz="1800">
                <a:highlight>
                  <a:srgbClr val="FFFFFF"/>
                </a:highlight>
              </a:rPr>
              <a:t> assignments</a:t>
            </a:r>
            <a:r>
              <a:rPr lang="en-US" sz="1800"/>
              <a:t> will automatically be checked along with the next week’s assignments. </a:t>
            </a:r>
            <a:br>
              <a:rPr lang="en-US" sz="1800"/>
            </a:br>
            <a:endParaRPr sz="1800"/>
          </a:p>
          <a:p>
            <a:pPr indent="-342900" lvl="0" marL="457200" rtl="0" algn="l">
              <a:spcBef>
                <a:spcPts val="0"/>
              </a:spcBef>
              <a:spcAft>
                <a:spcPts val="0"/>
              </a:spcAft>
              <a:buSzPts val="1800"/>
              <a:buChar char="●"/>
            </a:pPr>
            <a:r>
              <a:rPr lang="en-US" sz="1800">
                <a:highlight>
                  <a:srgbClr val="FFE599"/>
                </a:highlight>
              </a:rPr>
              <a:t>All assignments marked ‘resubmit’ must be corrected and resubmitted before the end of the stack in order to move forward.</a:t>
            </a:r>
            <a:endParaRPr sz="1800">
              <a:highlight>
                <a:srgbClr val="FFE599"/>
              </a:highlight>
            </a:endParaRPr>
          </a:p>
        </p:txBody>
      </p:sp>
      <p:sp>
        <p:nvSpPr>
          <p:cNvPr id="111" name="Google Shape;111;p25"/>
          <p:cNvSpPr txBox="1"/>
          <p:nvPr/>
        </p:nvSpPr>
        <p:spPr>
          <a:xfrm>
            <a:off x="3948150" y="49350"/>
            <a:ext cx="3936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Resubmission</a:t>
            </a:r>
            <a:endParaRPr sz="3900"/>
          </a:p>
        </p:txBody>
      </p:sp>
      <p:pic>
        <p:nvPicPr>
          <p:cNvPr id="112" name="Google Shape;112;p25"/>
          <p:cNvPicPr preferRelativeResize="0"/>
          <p:nvPr/>
        </p:nvPicPr>
        <p:blipFill>
          <a:blip r:embed="rId3">
            <a:alphaModFix/>
          </a:blip>
          <a:stretch>
            <a:fillRect/>
          </a:stretch>
        </p:blipFill>
        <p:spPr>
          <a:xfrm>
            <a:off x="8538325" y="289575"/>
            <a:ext cx="2020050" cy="235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6"/>
          <p:cNvSpPr txBox="1"/>
          <p:nvPr/>
        </p:nvSpPr>
        <p:spPr>
          <a:xfrm>
            <a:off x="3047350" y="1240075"/>
            <a:ext cx="8779800" cy="51411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lang="en-US" sz="2300"/>
              <a:t>Python comes with many built-in functions </a:t>
            </a:r>
            <a:r>
              <a:rPr lang="en-US" sz="2300" u="sng">
                <a:solidFill>
                  <a:schemeClr val="hlink"/>
                </a:solidFill>
                <a:hlinkClick r:id="rId3"/>
              </a:rPr>
              <a:t>[Built-In Functions]</a:t>
            </a:r>
            <a:endParaRPr sz="2300"/>
          </a:p>
          <a:p>
            <a:pPr indent="-374650" lvl="1" marL="914400" rtl="0" algn="l">
              <a:spcBef>
                <a:spcPts val="0"/>
              </a:spcBef>
              <a:spcAft>
                <a:spcPts val="0"/>
              </a:spcAft>
              <a:buSzPts val="2300"/>
              <a:buChar char="-"/>
            </a:pPr>
            <a:r>
              <a:rPr lang="en-US" sz="2300"/>
              <a:t>print, type, range, etc</a:t>
            </a:r>
            <a:endParaRPr sz="2300"/>
          </a:p>
          <a:p>
            <a:pPr indent="-374650" lvl="0" marL="457200" rtl="0" algn="l">
              <a:spcBef>
                <a:spcPts val="0"/>
              </a:spcBef>
              <a:spcAft>
                <a:spcPts val="0"/>
              </a:spcAft>
              <a:buSzPts val="2300"/>
              <a:buChar char="-"/>
            </a:pPr>
            <a:r>
              <a:rPr b="1" lang="en-US" sz="2300"/>
              <a:t>But most of the functionality we need as data scientists is not included </a:t>
            </a:r>
            <a:r>
              <a:rPr lang="en-US" sz="2300"/>
              <a:t>in base Python.</a:t>
            </a:r>
            <a:endParaRPr sz="2300"/>
          </a:p>
          <a:p>
            <a:pPr indent="0" lvl="0" marL="0" rtl="0" algn="l">
              <a:spcBef>
                <a:spcPts val="0"/>
              </a:spcBef>
              <a:spcAft>
                <a:spcPts val="0"/>
              </a:spcAft>
              <a:buNone/>
            </a:pPr>
            <a:r>
              <a:t/>
            </a:r>
            <a:endParaRPr sz="2300"/>
          </a:p>
          <a:p>
            <a:pPr indent="-374650" lvl="0" marL="457200" rtl="0" algn="l">
              <a:spcBef>
                <a:spcPts val="0"/>
              </a:spcBef>
              <a:spcAft>
                <a:spcPts val="0"/>
              </a:spcAft>
              <a:buSzPts val="2300"/>
              <a:buChar char="-"/>
            </a:pPr>
            <a:r>
              <a:rPr b="1" lang="en-US" sz="2300"/>
              <a:t>We can download other collections of functions and classes, called Packages</a:t>
            </a:r>
            <a:r>
              <a:rPr lang="en-US" sz="2300"/>
              <a:t> (A.K.A. Libraries A.K.A Modules)</a:t>
            </a:r>
            <a:br>
              <a:rPr lang="en-US" sz="2300"/>
            </a:br>
            <a:endParaRPr sz="2300"/>
          </a:p>
          <a:p>
            <a:pPr indent="-374650" lvl="0" marL="457200" rtl="0" algn="l">
              <a:spcBef>
                <a:spcPts val="0"/>
              </a:spcBef>
              <a:spcAft>
                <a:spcPts val="0"/>
              </a:spcAft>
              <a:buSzPts val="2300"/>
              <a:buChar char="-"/>
            </a:pPr>
            <a:r>
              <a:rPr lang="en-US" sz="2300"/>
              <a:t>Packages You will Be Using in Stack 1:</a:t>
            </a:r>
            <a:endParaRPr sz="2300"/>
          </a:p>
          <a:p>
            <a:pPr indent="-374650" lvl="1" marL="914400" rtl="0" algn="l">
              <a:spcBef>
                <a:spcPts val="0"/>
              </a:spcBef>
              <a:spcAft>
                <a:spcPts val="0"/>
              </a:spcAft>
              <a:buSzPts val="2300"/>
              <a:buChar char="-"/>
            </a:pPr>
            <a:r>
              <a:rPr lang="en-US" sz="2300"/>
              <a:t>Numpy </a:t>
            </a:r>
            <a:endParaRPr sz="2300"/>
          </a:p>
          <a:p>
            <a:pPr indent="-374650" lvl="1" marL="914400" rtl="0" algn="l">
              <a:spcBef>
                <a:spcPts val="0"/>
              </a:spcBef>
              <a:spcAft>
                <a:spcPts val="0"/>
              </a:spcAft>
              <a:buSzPts val="2300"/>
              <a:buChar char="-"/>
            </a:pPr>
            <a:r>
              <a:rPr lang="en-US" sz="2300"/>
              <a:t>Pandas</a:t>
            </a:r>
            <a:endParaRPr sz="2300"/>
          </a:p>
          <a:p>
            <a:pPr indent="-374650" lvl="1" marL="914400" rtl="0" algn="l">
              <a:spcBef>
                <a:spcPts val="0"/>
              </a:spcBef>
              <a:spcAft>
                <a:spcPts val="0"/>
              </a:spcAft>
              <a:buSzPts val="2300"/>
              <a:buChar char="-"/>
            </a:pPr>
            <a:r>
              <a:rPr lang="en-US" sz="2300"/>
              <a:t>Matplotlib</a:t>
            </a:r>
            <a:endParaRPr sz="2300"/>
          </a:p>
          <a:p>
            <a:pPr indent="-374650" lvl="1" marL="914400" rtl="0" algn="l">
              <a:spcBef>
                <a:spcPts val="0"/>
              </a:spcBef>
              <a:spcAft>
                <a:spcPts val="0"/>
              </a:spcAft>
              <a:buSzPts val="2300"/>
              <a:buChar char="-"/>
            </a:pPr>
            <a:r>
              <a:rPr lang="en-US" sz="2300"/>
              <a:t>Seaborn</a:t>
            </a:r>
            <a:endParaRPr sz="2300"/>
          </a:p>
          <a:p>
            <a:pPr indent="0" lvl="0" marL="914400" rtl="0" algn="l">
              <a:spcBef>
                <a:spcPts val="0"/>
              </a:spcBef>
              <a:spcAft>
                <a:spcPts val="0"/>
              </a:spcAft>
              <a:buNone/>
            </a:pPr>
            <a:r>
              <a:t/>
            </a:r>
            <a:endParaRPr sz="2300"/>
          </a:p>
        </p:txBody>
      </p:sp>
      <p:sp>
        <p:nvSpPr>
          <p:cNvPr id="118" name="Google Shape;118;p26"/>
          <p:cNvSpPr txBox="1"/>
          <p:nvPr>
            <p:ph type="title"/>
          </p:nvPr>
        </p:nvSpPr>
        <p:spPr>
          <a:xfrm>
            <a:off x="782802" y="-84792"/>
            <a:ext cx="10500300" cy="15684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Python Packages/Modules</a:t>
            </a:r>
            <a:endParaRPr b="1">
              <a:latin typeface="Open Sans"/>
              <a:ea typeface="Open Sans"/>
              <a:cs typeface="Open Sans"/>
              <a:sym typeface="Open Sans"/>
            </a:endParaRPr>
          </a:p>
        </p:txBody>
      </p:sp>
      <p:pic>
        <p:nvPicPr>
          <p:cNvPr id="119" name="Google Shape;119;p26"/>
          <p:cNvPicPr preferRelativeResize="0"/>
          <p:nvPr/>
        </p:nvPicPr>
        <p:blipFill>
          <a:blip r:embed="rId4">
            <a:alphaModFix/>
          </a:blip>
          <a:stretch>
            <a:fillRect/>
          </a:stretch>
        </p:blipFill>
        <p:spPr>
          <a:xfrm>
            <a:off x="245425" y="1793313"/>
            <a:ext cx="2801925" cy="280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7"/>
          <p:cNvSpPr txBox="1"/>
          <p:nvPr/>
        </p:nvSpPr>
        <p:spPr>
          <a:xfrm>
            <a:off x="3149400" y="1903425"/>
            <a:ext cx="8191500" cy="892800"/>
          </a:xfrm>
          <a:prstGeom prst="rect">
            <a:avLst/>
          </a:prstGeom>
          <a:noFill/>
          <a:ln>
            <a:noFill/>
          </a:ln>
        </p:spPr>
        <p:txBody>
          <a:bodyPr anchorCtr="0" anchor="t" bIns="91425" lIns="91425" spcFirstLastPara="1" rIns="91425" wrap="square" tIns="91425">
            <a:spAutoFit/>
          </a:bodyPr>
          <a:lstStyle/>
          <a:p>
            <a:pPr indent="-374650" lvl="0" marL="457200" rtl="0" algn="l">
              <a:spcBef>
                <a:spcPts val="0"/>
              </a:spcBef>
              <a:spcAft>
                <a:spcPts val="0"/>
              </a:spcAft>
              <a:buSzPts val="2300"/>
              <a:buChar char="-"/>
            </a:pPr>
            <a:r>
              <a:rPr lang="en-US" sz="2300"/>
              <a:t>Hop over to our Colab Notebook:</a:t>
            </a:r>
            <a:endParaRPr sz="2300"/>
          </a:p>
          <a:p>
            <a:pPr indent="-374650" lvl="1" marL="1828800" rtl="0" algn="l">
              <a:spcBef>
                <a:spcPts val="0"/>
              </a:spcBef>
              <a:spcAft>
                <a:spcPts val="0"/>
              </a:spcAft>
              <a:buSzPts val="2300"/>
              <a:buChar char="-"/>
            </a:pPr>
            <a:r>
              <a:rPr lang="en-US" sz="2300"/>
              <a:t>📓 </a:t>
            </a:r>
            <a:r>
              <a:rPr lang="en-US" sz="2300" u="sng">
                <a:solidFill>
                  <a:schemeClr val="hlink"/>
                </a:solidFill>
                <a:hlinkClick r:id="rId3"/>
              </a:rPr>
              <a:t>Intro to Python Packages - NumPy</a:t>
            </a:r>
            <a:endParaRPr sz="2300"/>
          </a:p>
        </p:txBody>
      </p:sp>
      <p:sp>
        <p:nvSpPr>
          <p:cNvPr id="125" name="Google Shape;125;p27"/>
          <p:cNvSpPr txBox="1"/>
          <p:nvPr>
            <p:ph type="title"/>
          </p:nvPr>
        </p:nvSpPr>
        <p:spPr>
          <a:xfrm>
            <a:off x="782802" y="-84792"/>
            <a:ext cx="10500300" cy="15684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Intro to Packages with NumPy</a:t>
            </a:r>
            <a:endParaRPr b="1">
              <a:latin typeface="Open Sans"/>
              <a:ea typeface="Open Sans"/>
              <a:cs typeface="Open Sans"/>
              <a:sym typeface="Open Sans"/>
            </a:endParaRPr>
          </a:p>
        </p:txBody>
      </p:sp>
      <p:pic>
        <p:nvPicPr>
          <p:cNvPr id="126" name="Google Shape;126;p27"/>
          <p:cNvPicPr preferRelativeResize="0"/>
          <p:nvPr/>
        </p:nvPicPr>
        <p:blipFill>
          <a:blip r:embed="rId4">
            <a:alphaModFix/>
          </a:blip>
          <a:stretch>
            <a:fillRect/>
          </a:stretch>
        </p:blipFill>
        <p:spPr>
          <a:xfrm>
            <a:off x="456725" y="1298222"/>
            <a:ext cx="2130775" cy="213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ph type="title"/>
          </p:nvPr>
        </p:nvSpPr>
        <p:spPr>
          <a:xfrm>
            <a:off x="793002" y="935733"/>
            <a:ext cx="10500300" cy="15684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Loading and Exploring Data</a:t>
            </a:r>
            <a:endParaRPr b="1">
              <a:latin typeface="Open Sans"/>
              <a:ea typeface="Open Sans"/>
              <a:cs typeface="Open Sans"/>
              <a:sym typeface="Open Sans"/>
            </a:endParaRPr>
          </a:p>
          <a:p>
            <a:pPr indent="0" lvl="0" marL="0" rtl="0" algn="ctr">
              <a:spcBef>
                <a:spcPts val="0"/>
              </a:spcBef>
              <a:spcAft>
                <a:spcPts val="0"/>
              </a:spcAft>
              <a:buNone/>
            </a:pPr>
            <a:r>
              <a:rPr b="1" lang="en-US">
                <a:latin typeface="Open Sans"/>
                <a:ea typeface="Open Sans"/>
                <a:cs typeface="Open Sans"/>
                <a:sym typeface="Open Sans"/>
              </a:rPr>
              <a:t>with Pandas </a:t>
            </a:r>
            <a:r>
              <a:rPr b="1" lang="en-US">
                <a:latin typeface="Open Sans"/>
                <a:ea typeface="Open Sans"/>
                <a:cs typeface="Open Sans"/>
                <a:sym typeface="Open Sans"/>
              </a:rPr>
              <a:t>🐼!</a:t>
            </a:r>
            <a:endParaRPr b="1">
              <a:latin typeface="Open Sans"/>
              <a:ea typeface="Open Sans"/>
              <a:cs typeface="Open Sans"/>
              <a:sym typeface="Open Sans"/>
            </a:endParaRPr>
          </a:p>
        </p:txBody>
      </p:sp>
      <p:pic>
        <p:nvPicPr>
          <p:cNvPr id="132" name="Google Shape;132;p28"/>
          <p:cNvPicPr preferRelativeResize="0"/>
          <p:nvPr/>
        </p:nvPicPr>
        <p:blipFill>
          <a:blip r:embed="rId3">
            <a:alphaModFix/>
          </a:blip>
          <a:stretch>
            <a:fillRect/>
          </a:stretch>
        </p:blipFill>
        <p:spPr>
          <a:xfrm>
            <a:off x="3408597" y="2710308"/>
            <a:ext cx="5371745" cy="302184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9"/>
          <p:cNvSpPr txBox="1"/>
          <p:nvPr>
            <p:ph type="title"/>
          </p:nvPr>
        </p:nvSpPr>
        <p:spPr>
          <a:xfrm>
            <a:off x="844339" y="177800"/>
            <a:ext cx="10500300" cy="1143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Getting Data into Colab</a:t>
            </a:r>
            <a:endParaRPr/>
          </a:p>
        </p:txBody>
      </p:sp>
      <p:sp>
        <p:nvSpPr>
          <p:cNvPr id="138" name="Google Shape;138;p29"/>
          <p:cNvSpPr txBox="1"/>
          <p:nvPr/>
        </p:nvSpPr>
        <p:spPr>
          <a:xfrm>
            <a:off x="844350" y="1456175"/>
            <a:ext cx="8919600" cy="438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Two Options:</a:t>
            </a:r>
            <a:br>
              <a:rPr b="1" lang="en-US" sz="2100"/>
            </a:br>
            <a:endParaRPr b="1" sz="2100"/>
          </a:p>
          <a:p>
            <a:pPr indent="-361950" lvl="0" marL="457200" rtl="0" algn="l">
              <a:spcBef>
                <a:spcPts val="0"/>
              </a:spcBef>
              <a:spcAft>
                <a:spcPts val="0"/>
              </a:spcAft>
              <a:buSzPts val="2100"/>
              <a:buAutoNum type="arabicPeriod"/>
            </a:pPr>
            <a:r>
              <a:rPr lang="en-US" sz="2100"/>
              <a:t>Save file in Drive</a:t>
            </a:r>
            <a:endParaRPr sz="2100"/>
          </a:p>
          <a:p>
            <a:pPr indent="-361950" lvl="1" marL="914400" rtl="0" algn="l">
              <a:spcBef>
                <a:spcPts val="0"/>
              </a:spcBef>
              <a:spcAft>
                <a:spcPts val="0"/>
              </a:spcAft>
              <a:buSzPts val="2100"/>
              <a:buAutoNum type="alphaLcPeriod"/>
            </a:pPr>
            <a:r>
              <a:rPr lang="en-US" sz="2100"/>
              <a:t>Mount drive</a:t>
            </a:r>
            <a:endParaRPr sz="2100"/>
          </a:p>
          <a:p>
            <a:pPr indent="-361950" lvl="1" marL="914400" rtl="0" algn="l">
              <a:spcBef>
                <a:spcPts val="0"/>
              </a:spcBef>
              <a:spcAft>
                <a:spcPts val="0"/>
              </a:spcAft>
              <a:buSzPts val="2100"/>
              <a:buAutoNum type="alphaLcPeriod"/>
            </a:pPr>
            <a:r>
              <a:rPr lang="en-US" sz="2100"/>
              <a:t>Open file folder in Colab on the left: </a:t>
            </a:r>
            <a:endParaRPr sz="2100"/>
          </a:p>
          <a:p>
            <a:pPr indent="-361950" lvl="1" marL="914400" rtl="0" algn="l">
              <a:spcBef>
                <a:spcPts val="0"/>
              </a:spcBef>
              <a:spcAft>
                <a:spcPts val="0"/>
              </a:spcAft>
              <a:buSzPts val="2100"/>
              <a:buAutoNum type="alphaLcPeriod"/>
            </a:pPr>
            <a:r>
              <a:rPr lang="en-US" sz="2100"/>
              <a:t>Navigate to file in Drive</a:t>
            </a:r>
            <a:endParaRPr sz="2100"/>
          </a:p>
          <a:p>
            <a:pPr indent="-361950" lvl="1" marL="914400" rtl="0" algn="l">
              <a:spcBef>
                <a:spcPts val="0"/>
              </a:spcBef>
              <a:spcAft>
                <a:spcPts val="0"/>
              </a:spcAft>
              <a:buSzPts val="2100"/>
              <a:buAutoNum type="alphaLcPeriod"/>
            </a:pPr>
            <a:r>
              <a:rPr lang="en-US" sz="2100"/>
              <a:t>Right click file and ‘copy filepath’</a:t>
            </a:r>
            <a:br>
              <a:rPr lang="en-US" sz="2100"/>
            </a:br>
            <a:endParaRPr sz="2100"/>
          </a:p>
          <a:p>
            <a:pPr indent="-361950" lvl="0" marL="457200" rtl="0" algn="l">
              <a:spcBef>
                <a:spcPts val="0"/>
              </a:spcBef>
              <a:spcAft>
                <a:spcPts val="0"/>
              </a:spcAft>
              <a:buSzPts val="2100"/>
              <a:buAutoNum type="arabicPeriod"/>
            </a:pPr>
            <a:r>
              <a:rPr lang="en-US" sz="2100"/>
              <a:t>Download data locally and upload to temporary Colab environment</a:t>
            </a:r>
            <a:endParaRPr sz="2100"/>
          </a:p>
          <a:p>
            <a:pPr indent="-361950" lvl="1" marL="914400" rtl="0" algn="l">
              <a:spcBef>
                <a:spcPts val="0"/>
              </a:spcBef>
              <a:spcAft>
                <a:spcPts val="0"/>
              </a:spcAft>
              <a:buSzPts val="2100"/>
              <a:buAutoNum type="alphaLcPeriod"/>
            </a:pPr>
            <a:r>
              <a:rPr lang="en-US" sz="2100"/>
              <a:t>Download data</a:t>
            </a:r>
            <a:endParaRPr sz="2100"/>
          </a:p>
          <a:p>
            <a:pPr indent="-361950" lvl="1" marL="914400" rtl="0" algn="l">
              <a:spcBef>
                <a:spcPts val="0"/>
              </a:spcBef>
              <a:spcAft>
                <a:spcPts val="0"/>
              </a:spcAft>
              <a:buSzPts val="2100"/>
              <a:buAutoNum type="alphaLcPeriod"/>
            </a:pPr>
            <a:r>
              <a:rPr lang="en-US" sz="2100"/>
              <a:t>Open file folder on the left</a:t>
            </a:r>
            <a:endParaRPr sz="2100"/>
          </a:p>
          <a:p>
            <a:pPr indent="-361950" lvl="1" marL="914400" rtl="0" algn="l">
              <a:spcBef>
                <a:spcPts val="0"/>
              </a:spcBef>
              <a:spcAft>
                <a:spcPts val="0"/>
              </a:spcAft>
              <a:buSzPts val="2100"/>
              <a:buAutoNum type="alphaLcPeriod"/>
            </a:pPr>
            <a:r>
              <a:rPr lang="en-US" sz="2100"/>
              <a:t>Drag and drop the file from your computer to upload it</a:t>
            </a:r>
            <a:endParaRPr sz="2100"/>
          </a:p>
          <a:p>
            <a:pPr indent="-361950" lvl="1" marL="914400" rtl="0" algn="l">
              <a:spcBef>
                <a:spcPts val="0"/>
              </a:spcBef>
              <a:spcAft>
                <a:spcPts val="0"/>
              </a:spcAft>
              <a:buSzPts val="2100"/>
              <a:buAutoNum type="alphaLcPeriod"/>
            </a:pPr>
            <a:r>
              <a:rPr lang="en-US" sz="2100"/>
              <a:t>Right click file and ‘copy filepath’</a:t>
            </a:r>
            <a:endParaRPr sz="2100"/>
          </a:p>
        </p:txBody>
      </p:sp>
      <p:pic>
        <p:nvPicPr>
          <p:cNvPr id="139" name="Google Shape;139;p29"/>
          <p:cNvPicPr preferRelativeResize="0"/>
          <p:nvPr/>
        </p:nvPicPr>
        <p:blipFill>
          <a:blip r:embed="rId3">
            <a:alphaModFix/>
          </a:blip>
          <a:stretch>
            <a:fillRect/>
          </a:stretch>
        </p:blipFill>
        <p:spPr>
          <a:xfrm>
            <a:off x="10496900" y="1660000"/>
            <a:ext cx="428625" cy="1952625"/>
          </a:xfrm>
          <a:prstGeom prst="rect">
            <a:avLst/>
          </a:prstGeom>
          <a:noFill/>
          <a:ln>
            <a:noFill/>
          </a:ln>
        </p:spPr>
      </p:pic>
      <p:cxnSp>
        <p:nvCxnSpPr>
          <p:cNvPr id="140" name="Google Shape;140;p29"/>
          <p:cNvCxnSpPr/>
          <p:nvPr/>
        </p:nvCxnSpPr>
        <p:spPr>
          <a:xfrm>
            <a:off x="8507525" y="2291750"/>
            <a:ext cx="1756500" cy="868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0"/>
          <p:cNvSpPr txBox="1"/>
          <p:nvPr>
            <p:ph type="title"/>
          </p:nvPr>
        </p:nvSpPr>
        <p:spPr>
          <a:xfrm>
            <a:off x="844339" y="177800"/>
            <a:ext cx="10500300" cy="1143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pd.read_csv() and pd.read_excel()</a:t>
            </a:r>
            <a:endParaRPr b="1">
              <a:latin typeface="Open Sans"/>
              <a:ea typeface="Open Sans"/>
              <a:cs typeface="Open Sans"/>
              <a:sym typeface="Open Sans"/>
            </a:endParaRPr>
          </a:p>
        </p:txBody>
      </p:sp>
      <p:sp>
        <p:nvSpPr>
          <p:cNvPr id="146" name="Google Shape;146;p30"/>
          <p:cNvSpPr txBox="1"/>
          <p:nvPr/>
        </p:nvSpPr>
        <p:spPr>
          <a:xfrm>
            <a:off x="1166250" y="1472000"/>
            <a:ext cx="98565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t>Different file types need different functions to load them:</a:t>
            </a:r>
            <a:endParaRPr b="1" sz="2000"/>
          </a:p>
          <a:p>
            <a:pPr indent="0" lvl="0" marL="0" rtl="0" algn="l">
              <a:lnSpc>
                <a:spcPct val="150000"/>
              </a:lnSpc>
              <a:spcBef>
                <a:spcPts val="0"/>
              </a:spcBef>
              <a:spcAft>
                <a:spcPts val="0"/>
              </a:spcAft>
              <a:buNone/>
            </a:pPr>
            <a:r>
              <a:t/>
            </a:r>
            <a:endParaRPr sz="2000"/>
          </a:p>
          <a:p>
            <a:pPr indent="-355600" lvl="0" marL="457200" rtl="0" algn="l">
              <a:lnSpc>
                <a:spcPct val="150000"/>
              </a:lnSpc>
              <a:spcBef>
                <a:spcPts val="0"/>
              </a:spcBef>
              <a:spcAft>
                <a:spcPts val="0"/>
              </a:spcAft>
              <a:buSzPts val="2000"/>
              <a:buChar char="●"/>
            </a:pPr>
            <a:r>
              <a:rPr lang="en-US" sz="2000"/>
              <a:t>.csv files → pd.read_csv(‘filepath’)</a:t>
            </a:r>
            <a:endParaRPr sz="2000"/>
          </a:p>
          <a:p>
            <a:pPr indent="-355600" lvl="0" marL="457200" rtl="0" algn="l">
              <a:lnSpc>
                <a:spcPct val="150000"/>
              </a:lnSpc>
              <a:spcBef>
                <a:spcPts val="0"/>
              </a:spcBef>
              <a:spcAft>
                <a:spcPts val="0"/>
              </a:spcAft>
              <a:buSzPts val="2000"/>
              <a:buChar char="●"/>
            </a:pPr>
            <a:r>
              <a:rPr lang="en-US" sz="2000"/>
              <a:t>.xlsx files → pd.read_excel(‘filepath’)</a:t>
            </a:r>
            <a:endParaRPr sz="2000"/>
          </a:p>
          <a:p>
            <a:pPr indent="-355600" lvl="0" marL="457200" rtl="0" algn="l">
              <a:lnSpc>
                <a:spcPct val="150000"/>
              </a:lnSpc>
              <a:spcBef>
                <a:spcPts val="0"/>
              </a:spcBef>
              <a:spcAft>
                <a:spcPts val="0"/>
              </a:spcAft>
              <a:buSzPts val="2000"/>
              <a:buChar char="●"/>
            </a:pPr>
            <a:r>
              <a:rPr lang="en-US" sz="2000"/>
              <a:t>‘filepath’ can be a remote URL as long as it points directly to a .csv or .xlsx file.</a:t>
            </a:r>
            <a:endParaRPr sz="2000"/>
          </a:p>
          <a:p>
            <a:pPr indent="-355600" lvl="0" marL="457200" rtl="0" algn="l">
              <a:lnSpc>
                <a:spcPct val="150000"/>
              </a:lnSpc>
              <a:spcBef>
                <a:spcPts val="0"/>
              </a:spcBef>
              <a:spcAft>
                <a:spcPts val="0"/>
              </a:spcAft>
              <a:buSzPts val="2000"/>
              <a:buChar char="●"/>
            </a:pPr>
            <a:r>
              <a:rPr lang="en-US" sz="2000"/>
              <a:t>Other functions exist to load other file types, but these are the ones we will use.</a:t>
            </a:r>
            <a:endParaRPr sz="2000"/>
          </a:p>
        </p:txBody>
      </p:sp>
      <p:pic>
        <p:nvPicPr>
          <p:cNvPr id="147" name="Google Shape;147;p30"/>
          <p:cNvPicPr preferRelativeResize="0"/>
          <p:nvPr/>
        </p:nvPicPr>
        <p:blipFill>
          <a:blip r:embed="rId3">
            <a:alphaModFix/>
          </a:blip>
          <a:stretch>
            <a:fillRect/>
          </a:stretch>
        </p:blipFill>
        <p:spPr>
          <a:xfrm>
            <a:off x="1479613" y="4554925"/>
            <a:ext cx="9229725" cy="159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1"/>
          <p:cNvSpPr txBox="1"/>
          <p:nvPr>
            <p:ph type="title"/>
          </p:nvPr>
        </p:nvSpPr>
        <p:spPr>
          <a:xfrm>
            <a:off x="785137" y="108700"/>
            <a:ext cx="10500300" cy="8289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Headers</a:t>
            </a:r>
            <a:endParaRPr/>
          </a:p>
        </p:txBody>
      </p:sp>
      <p:pic>
        <p:nvPicPr>
          <p:cNvPr id="153" name="Google Shape;153;p31"/>
          <p:cNvPicPr preferRelativeResize="0"/>
          <p:nvPr/>
        </p:nvPicPr>
        <p:blipFill>
          <a:blip r:embed="rId3">
            <a:alphaModFix/>
          </a:blip>
          <a:stretch>
            <a:fillRect/>
          </a:stretch>
        </p:blipFill>
        <p:spPr>
          <a:xfrm>
            <a:off x="869632" y="3122533"/>
            <a:ext cx="5116819" cy="964959"/>
          </a:xfrm>
          <a:prstGeom prst="rect">
            <a:avLst/>
          </a:prstGeom>
          <a:noFill/>
          <a:ln>
            <a:noFill/>
          </a:ln>
        </p:spPr>
      </p:pic>
      <p:pic>
        <p:nvPicPr>
          <p:cNvPr id="154" name="Google Shape;154;p31"/>
          <p:cNvPicPr preferRelativeResize="0"/>
          <p:nvPr/>
        </p:nvPicPr>
        <p:blipFill rotWithShape="1">
          <a:blip r:embed="rId4">
            <a:alphaModFix/>
          </a:blip>
          <a:srcRect b="0" l="1244" r="0" t="0"/>
          <a:stretch/>
        </p:blipFill>
        <p:spPr>
          <a:xfrm>
            <a:off x="698225" y="1045933"/>
            <a:ext cx="5529483" cy="1269682"/>
          </a:xfrm>
          <a:prstGeom prst="rect">
            <a:avLst/>
          </a:prstGeom>
          <a:noFill/>
          <a:ln>
            <a:noFill/>
          </a:ln>
        </p:spPr>
      </p:pic>
      <p:sp>
        <p:nvSpPr>
          <p:cNvPr id="155" name="Google Shape;155;p31"/>
          <p:cNvSpPr txBox="1"/>
          <p:nvPr/>
        </p:nvSpPr>
        <p:spPr>
          <a:xfrm>
            <a:off x="1479763" y="4568700"/>
            <a:ext cx="1026000" cy="4617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t/>
            </a:r>
            <a:endParaRPr/>
          </a:p>
        </p:txBody>
      </p:sp>
      <p:sp>
        <p:nvSpPr>
          <p:cNvPr id="156" name="Google Shape;156;p31"/>
          <p:cNvSpPr txBox="1"/>
          <p:nvPr/>
        </p:nvSpPr>
        <p:spPr>
          <a:xfrm>
            <a:off x="6763374" y="753467"/>
            <a:ext cx="5459400" cy="1708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Header is top row.  (This is default assumption)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latin typeface="Roboto Mono"/>
                <a:ea typeface="Roboto Mono"/>
                <a:cs typeface="Roboto Mono"/>
                <a:sym typeface="Roboto Mono"/>
              </a:rPr>
              <a:t>pd.read_excel(‘path’)</a:t>
            </a:r>
            <a:endParaRPr sz="1900">
              <a:latin typeface="Roboto Mono"/>
              <a:ea typeface="Roboto Mono"/>
              <a:cs typeface="Roboto Mono"/>
              <a:sym typeface="Roboto Mono"/>
            </a:endParaRPr>
          </a:p>
          <a:p>
            <a:pPr indent="0" lvl="0" marL="0" rtl="0" algn="l">
              <a:spcBef>
                <a:spcPts val="0"/>
              </a:spcBef>
              <a:spcAft>
                <a:spcPts val="0"/>
              </a:spcAft>
              <a:buNone/>
            </a:pPr>
            <a:r>
              <a:t/>
            </a:r>
            <a:endParaRPr sz="1900">
              <a:latin typeface="Roboto Mono"/>
              <a:ea typeface="Roboto Mono"/>
              <a:cs typeface="Roboto Mono"/>
              <a:sym typeface="Roboto Mono"/>
            </a:endParaRPr>
          </a:p>
          <a:p>
            <a:pPr indent="0" lvl="0" marL="0" rtl="0" algn="l">
              <a:spcBef>
                <a:spcPts val="0"/>
              </a:spcBef>
              <a:spcAft>
                <a:spcPts val="0"/>
              </a:spcAft>
              <a:buNone/>
            </a:pPr>
            <a:r>
              <a:rPr lang="en-US" sz="1900">
                <a:latin typeface="Roboto Mono"/>
                <a:ea typeface="Roboto Mono"/>
                <a:cs typeface="Roboto Mono"/>
                <a:sym typeface="Roboto Mono"/>
              </a:rPr>
              <a:t>pd.read_excel(‘path’, </a:t>
            </a:r>
            <a:r>
              <a:rPr lang="en-US" sz="1900">
                <a:solidFill>
                  <a:srgbClr val="0000FF"/>
                </a:solidFill>
                <a:latin typeface="Roboto Mono"/>
                <a:ea typeface="Roboto Mono"/>
                <a:cs typeface="Roboto Mono"/>
                <a:sym typeface="Roboto Mono"/>
              </a:rPr>
              <a:t>header = 0</a:t>
            </a:r>
            <a:r>
              <a:rPr lang="en-US" sz="1900">
                <a:latin typeface="Roboto Mono"/>
                <a:ea typeface="Roboto Mono"/>
                <a:cs typeface="Roboto Mono"/>
                <a:sym typeface="Roboto Mono"/>
              </a:rPr>
              <a:t>)</a:t>
            </a:r>
            <a:endParaRPr sz="1900">
              <a:latin typeface="Roboto Mono"/>
              <a:ea typeface="Roboto Mono"/>
              <a:cs typeface="Roboto Mono"/>
              <a:sym typeface="Roboto Mono"/>
            </a:endParaRPr>
          </a:p>
        </p:txBody>
      </p:sp>
      <p:sp>
        <p:nvSpPr>
          <p:cNvPr id="157" name="Google Shape;157;p31"/>
          <p:cNvSpPr/>
          <p:nvPr/>
        </p:nvSpPr>
        <p:spPr>
          <a:xfrm>
            <a:off x="538532" y="986700"/>
            <a:ext cx="6224700" cy="434400"/>
          </a:xfrm>
          <a:prstGeom prst="ellipse">
            <a:avLst/>
          </a:prstGeom>
          <a:noFill/>
          <a:ln cap="flat" cmpd="sng" w="9525">
            <a:solidFill>
              <a:srgbClr val="0000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8" name="Google Shape;158;p31"/>
          <p:cNvSpPr txBox="1"/>
          <p:nvPr/>
        </p:nvSpPr>
        <p:spPr>
          <a:xfrm>
            <a:off x="6659467" y="2907333"/>
            <a:ext cx="5529300" cy="1123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No header</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latin typeface="Roboto Mono"/>
                <a:ea typeface="Roboto Mono"/>
                <a:cs typeface="Roboto Mono"/>
                <a:sym typeface="Roboto Mono"/>
              </a:rPr>
              <a:t>pd.read_excel(‘path’, </a:t>
            </a:r>
            <a:r>
              <a:rPr lang="en-US" sz="1900">
                <a:solidFill>
                  <a:srgbClr val="0000FF"/>
                </a:solidFill>
                <a:latin typeface="Roboto Mono"/>
                <a:ea typeface="Roboto Mono"/>
                <a:cs typeface="Roboto Mono"/>
                <a:sym typeface="Roboto Mono"/>
              </a:rPr>
              <a:t>header = None</a:t>
            </a:r>
            <a:r>
              <a:rPr lang="en-US" sz="1900">
                <a:latin typeface="Roboto Mono"/>
                <a:ea typeface="Roboto Mono"/>
                <a:cs typeface="Roboto Mono"/>
                <a:sym typeface="Roboto Mono"/>
              </a:rPr>
              <a:t>)</a:t>
            </a:r>
            <a:endParaRPr sz="1900">
              <a:latin typeface="Roboto Mono"/>
              <a:ea typeface="Roboto Mono"/>
              <a:cs typeface="Roboto Mono"/>
              <a:sym typeface="Roboto Mono"/>
            </a:endParaRPr>
          </a:p>
        </p:txBody>
      </p:sp>
      <p:pic>
        <p:nvPicPr>
          <p:cNvPr id="159" name="Google Shape;159;p31"/>
          <p:cNvPicPr preferRelativeResize="0"/>
          <p:nvPr/>
        </p:nvPicPr>
        <p:blipFill>
          <a:blip r:embed="rId5">
            <a:alphaModFix/>
          </a:blip>
          <a:stretch>
            <a:fillRect/>
          </a:stretch>
        </p:blipFill>
        <p:spPr>
          <a:xfrm>
            <a:off x="698225" y="4362533"/>
            <a:ext cx="5459634" cy="1929917"/>
          </a:xfrm>
          <a:prstGeom prst="rect">
            <a:avLst/>
          </a:prstGeom>
          <a:noFill/>
          <a:ln>
            <a:noFill/>
          </a:ln>
        </p:spPr>
      </p:pic>
      <p:sp>
        <p:nvSpPr>
          <p:cNvPr id="160" name="Google Shape;160;p31"/>
          <p:cNvSpPr txBox="1"/>
          <p:nvPr/>
        </p:nvSpPr>
        <p:spPr>
          <a:xfrm>
            <a:off x="6763374" y="4894333"/>
            <a:ext cx="5283600" cy="11235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Header present, but not at the top</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US" sz="1900">
                <a:latin typeface="Roboto Mono"/>
                <a:ea typeface="Roboto Mono"/>
                <a:cs typeface="Roboto Mono"/>
                <a:sym typeface="Roboto Mono"/>
              </a:rPr>
              <a:t>pd.read_excel(‘path’, </a:t>
            </a:r>
            <a:r>
              <a:rPr lang="en-US" sz="1900">
                <a:solidFill>
                  <a:srgbClr val="0000FF"/>
                </a:solidFill>
                <a:latin typeface="Roboto Mono"/>
                <a:ea typeface="Roboto Mono"/>
                <a:cs typeface="Roboto Mono"/>
                <a:sym typeface="Roboto Mono"/>
              </a:rPr>
              <a:t>header = 2</a:t>
            </a:r>
            <a:r>
              <a:rPr lang="en-US" sz="1900">
                <a:latin typeface="Roboto Mono"/>
                <a:ea typeface="Roboto Mono"/>
                <a:cs typeface="Roboto Mono"/>
                <a:sym typeface="Roboto Mono"/>
              </a:rPr>
              <a:t>)</a:t>
            </a:r>
            <a:endParaRPr sz="1900">
              <a:latin typeface="Roboto Mono"/>
              <a:ea typeface="Roboto Mono"/>
              <a:cs typeface="Roboto Mono"/>
              <a:sym typeface="Roboto Mono"/>
            </a:endParaRPr>
          </a:p>
        </p:txBody>
      </p:sp>
      <p:sp>
        <p:nvSpPr>
          <p:cNvPr id="161" name="Google Shape;161;p31"/>
          <p:cNvSpPr/>
          <p:nvPr/>
        </p:nvSpPr>
        <p:spPr>
          <a:xfrm>
            <a:off x="400400" y="2701117"/>
            <a:ext cx="6224700" cy="429600"/>
          </a:xfrm>
          <a:prstGeom prst="ellipse">
            <a:avLst/>
          </a:prstGeom>
          <a:noFill/>
          <a:ln cap="flat" cmpd="sng" w="9525">
            <a:solidFill>
              <a:srgbClr val="0000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2" name="Google Shape;162;p31"/>
          <p:cNvSpPr/>
          <p:nvPr/>
        </p:nvSpPr>
        <p:spPr>
          <a:xfrm>
            <a:off x="647038" y="4894333"/>
            <a:ext cx="5830200" cy="429600"/>
          </a:xfrm>
          <a:prstGeom prst="ellipse">
            <a:avLst/>
          </a:prstGeom>
          <a:noFill/>
          <a:ln cap="flat" cmpd="sng" w="9525">
            <a:solidFill>
              <a:srgbClr val="0000FF"/>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cxnSp>
        <p:nvCxnSpPr>
          <p:cNvPr id="163" name="Google Shape;163;p31"/>
          <p:cNvCxnSpPr/>
          <p:nvPr/>
        </p:nvCxnSpPr>
        <p:spPr>
          <a:xfrm>
            <a:off x="49321" y="2595200"/>
            <a:ext cx="12183300" cy="5910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31"/>
          <p:cNvCxnSpPr/>
          <p:nvPr/>
        </p:nvCxnSpPr>
        <p:spPr>
          <a:xfrm>
            <a:off x="9864" y="4312167"/>
            <a:ext cx="12222900" cy="19500"/>
          </a:xfrm>
          <a:prstGeom prst="straightConnector1">
            <a:avLst/>
          </a:prstGeom>
          <a:noFill/>
          <a:ln cap="flat" cmpd="sng" w="9525">
            <a:solidFill>
              <a:schemeClr val="dk2"/>
            </a:solidFill>
            <a:prstDash val="solid"/>
            <a:round/>
            <a:headEnd len="med" w="med" type="none"/>
            <a:tailEnd len="med" w="med" type="none"/>
          </a:ln>
        </p:spPr>
      </p:cxnSp>
      <p:sp>
        <p:nvSpPr>
          <p:cNvPr id="165" name="Google Shape;165;p31"/>
          <p:cNvSpPr txBox="1"/>
          <p:nvPr/>
        </p:nvSpPr>
        <p:spPr>
          <a:xfrm>
            <a:off x="2959559" y="1736700"/>
            <a:ext cx="5682300" cy="4617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type="title"/>
          </p:nvPr>
        </p:nvSpPr>
        <p:spPr>
          <a:xfrm>
            <a:off x="512973" y="207400"/>
            <a:ext cx="11127900" cy="11433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Quick Look at top and bottom of dataframe</a:t>
            </a:r>
            <a:endParaRPr/>
          </a:p>
        </p:txBody>
      </p:sp>
      <p:sp>
        <p:nvSpPr>
          <p:cNvPr id="171" name="Google Shape;171;p32"/>
          <p:cNvSpPr txBox="1"/>
          <p:nvPr/>
        </p:nvSpPr>
        <p:spPr>
          <a:xfrm>
            <a:off x="512972" y="1480133"/>
            <a:ext cx="11127900" cy="37248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2300"/>
              <a:t>This will give you the top 5 rows:  						            </a:t>
            </a:r>
            <a:r>
              <a:rPr lang="en-US" sz="2300">
                <a:latin typeface="Roboto Mono"/>
                <a:ea typeface="Roboto Mono"/>
                <a:cs typeface="Roboto Mono"/>
                <a:sym typeface="Roboto Mono"/>
              </a:rPr>
              <a:t>df.head()</a:t>
            </a:r>
            <a:r>
              <a:rPr lang="en-US" sz="2300"/>
              <a:t>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see a different number of rows such as the first 8 rows:	 </a:t>
            </a:r>
            <a:r>
              <a:rPr lang="en-US" sz="2300">
                <a:latin typeface="Roboto Mono"/>
                <a:ea typeface="Roboto Mono"/>
                <a:cs typeface="Roboto Mono"/>
                <a:sym typeface="Roboto Mono"/>
              </a:rPr>
              <a:t>df.head(8)</a:t>
            </a:r>
            <a:endParaRPr sz="2300">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see the bottom 5 rows								            </a:t>
            </a:r>
            <a:r>
              <a:rPr lang="en-US" sz="2300">
                <a:latin typeface="Roboto Mono"/>
                <a:ea typeface="Roboto Mono"/>
                <a:cs typeface="Roboto Mono"/>
                <a:sym typeface="Roboto Mono"/>
              </a:rPr>
              <a:t>df.tail()</a:t>
            </a:r>
            <a:endParaRPr sz="2300">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see a different number of rows such as the last 11 rows	 </a:t>
            </a:r>
            <a:r>
              <a:rPr lang="en-US" sz="2300">
                <a:latin typeface="Roboto Mono"/>
                <a:ea typeface="Roboto Mono"/>
                <a:cs typeface="Roboto Mono"/>
                <a:sym typeface="Roboto Mono"/>
              </a:rPr>
              <a:t>df.tail(11)</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a:p>
            <a:pPr indent="0" lvl="0" marL="0" rtl="0" algn="l">
              <a:spcBef>
                <a:spcPts val="0"/>
              </a:spcBef>
              <a:spcAft>
                <a:spcPts val="0"/>
              </a:spcAft>
              <a:buNone/>
            </a:pPr>
            <a:r>
              <a:rPr lang="en-US" sz="2300">
                <a:latin typeface="Roboto Mono"/>
                <a:ea typeface="Roboto Mono"/>
                <a:cs typeface="Roboto Mono"/>
                <a:sym typeface="Roboto Mono"/>
              </a:rPr>
              <a:t>To see random rows 										 df.sample(5)</a:t>
            </a:r>
            <a:endParaRPr sz="2300">
              <a:latin typeface="Roboto Mono"/>
              <a:ea typeface="Roboto Mono"/>
              <a:cs typeface="Roboto Mono"/>
              <a:sym typeface="Roboto Mono"/>
            </a:endParaRPr>
          </a:p>
          <a:p>
            <a:pPr indent="609600" lvl="0" marL="0" rtl="0" algn="l">
              <a:spcBef>
                <a:spcPts val="0"/>
              </a:spcBef>
              <a:spcAft>
                <a:spcPts val="0"/>
              </a:spcAft>
              <a:buNone/>
            </a:pPr>
            <a:r>
              <a:rPr lang="en-US" sz="1900"/>
              <a:t>		</a:t>
            </a:r>
            <a:endParaRPr sz="19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3"/>
          <p:cNvSpPr txBox="1"/>
          <p:nvPr>
            <p:ph type="title"/>
          </p:nvPr>
        </p:nvSpPr>
        <p:spPr>
          <a:xfrm>
            <a:off x="1125503" y="237067"/>
            <a:ext cx="13996800" cy="1524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Checking data types</a:t>
            </a:r>
            <a:endParaRPr/>
          </a:p>
        </p:txBody>
      </p:sp>
      <p:sp>
        <p:nvSpPr>
          <p:cNvPr id="177" name="Google Shape;177;p33"/>
          <p:cNvSpPr txBox="1"/>
          <p:nvPr/>
        </p:nvSpPr>
        <p:spPr>
          <a:xfrm>
            <a:off x="1124625" y="2091925"/>
            <a:ext cx="9444300" cy="30783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2300"/>
              <a:t>To get lots of info including data type, index,</a:t>
            </a:r>
            <a:r>
              <a:rPr lang="en-US" sz="2300">
                <a:latin typeface="Roboto Mono"/>
                <a:ea typeface="Roboto Mono"/>
                <a:cs typeface="Roboto Mono"/>
                <a:sym typeface="Roboto Mono"/>
              </a:rPr>
              <a:t>	</a:t>
            </a:r>
            <a:r>
              <a:rPr lang="en-US" sz="2300" u="sng">
                <a:latin typeface="Roboto Mono"/>
                <a:ea typeface="Roboto Mono"/>
                <a:cs typeface="Roboto Mono"/>
                <a:sym typeface="Roboto Mono"/>
              </a:rPr>
              <a:t>df.info()</a:t>
            </a:r>
            <a:endParaRPr sz="2300" u="sng"/>
          </a:p>
          <a:p>
            <a:pPr indent="0" lvl="0" marL="0" rtl="0" algn="l">
              <a:spcBef>
                <a:spcPts val="0"/>
              </a:spcBef>
              <a:spcAft>
                <a:spcPts val="0"/>
              </a:spcAft>
              <a:buNone/>
            </a:pPr>
            <a:r>
              <a:rPr lang="en-US" sz="2300"/>
              <a:t>and Column Names		   </a:t>
            </a:r>
            <a:endParaRPr sz="2300">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get JUST the data type for all columns:    	</a:t>
            </a:r>
            <a:r>
              <a:rPr lang="en-US" sz="2300" u="sng">
                <a:latin typeface="Roboto Mono"/>
                <a:ea typeface="Roboto Mono"/>
                <a:cs typeface="Roboto Mono"/>
                <a:sym typeface="Roboto Mono"/>
              </a:rPr>
              <a:t>df.dtypes</a:t>
            </a:r>
            <a:endParaRPr sz="2300" u="sng">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get the data type for just one column	   	</a:t>
            </a:r>
            <a:r>
              <a:rPr lang="en-US" sz="2300" u="sng">
                <a:latin typeface="Roboto Mono"/>
                <a:ea typeface="Roboto Mono"/>
                <a:cs typeface="Roboto Mono"/>
                <a:sym typeface="Roboto Mono"/>
              </a:rPr>
              <a:t>df[‘name’].dtypes</a:t>
            </a:r>
            <a:endParaRPr sz="2300" u="sng"/>
          </a:p>
          <a:p>
            <a:pPr indent="0" lvl="0" marL="0" rtl="0" algn="l">
              <a:spcBef>
                <a:spcPts val="0"/>
              </a:spcBef>
              <a:spcAft>
                <a:spcPts val="0"/>
              </a:spcAft>
              <a:buNone/>
            </a:pPr>
            <a:r>
              <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 name="Shape 39"/>
        <p:cNvGrpSpPr/>
        <p:nvPr/>
      </p:nvGrpSpPr>
      <p:grpSpPr>
        <a:xfrm>
          <a:off x="0" y="0"/>
          <a:ext cx="0" cy="0"/>
          <a:chOff x="0" y="0"/>
          <a:chExt cx="0" cy="0"/>
        </a:xfrm>
      </p:grpSpPr>
      <p:sp>
        <p:nvSpPr>
          <p:cNvPr id="40" name="Google Shape;40;p16"/>
          <p:cNvSpPr/>
          <p:nvPr/>
        </p:nvSpPr>
        <p:spPr>
          <a:xfrm>
            <a:off x="5230975" y="-41825"/>
            <a:ext cx="9449850" cy="6518825"/>
          </a:xfrm>
          <a:prstGeom prst="flowChartInputOutpu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 id="41" name="Google Shape;41;p16"/>
          <p:cNvPicPr preferRelativeResize="0"/>
          <p:nvPr/>
        </p:nvPicPr>
        <p:blipFill rotWithShape="1">
          <a:blip r:embed="rId3">
            <a:alphaModFix/>
          </a:blip>
          <a:srcRect b="0" l="0" r="0" t="0"/>
          <a:stretch/>
        </p:blipFill>
        <p:spPr>
          <a:xfrm>
            <a:off x="6961126" y="2266776"/>
            <a:ext cx="4228525" cy="1411850"/>
          </a:xfrm>
          <a:prstGeom prst="rect">
            <a:avLst/>
          </a:prstGeom>
          <a:noFill/>
          <a:ln>
            <a:noFill/>
          </a:ln>
        </p:spPr>
      </p:pic>
      <p:sp>
        <p:nvSpPr>
          <p:cNvPr id="42" name="Google Shape;42;p16"/>
          <p:cNvSpPr/>
          <p:nvPr/>
        </p:nvSpPr>
        <p:spPr>
          <a:xfrm>
            <a:off x="985174" y="5530795"/>
            <a:ext cx="11203800" cy="27300"/>
          </a:xfrm>
          <a:prstGeom prst="rect">
            <a:avLst/>
          </a:prstGeom>
          <a:solidFill>
            <a:srgbClr val="28CD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3" name="Google Shape;43;p16"/>
          <p:cNvSpPr txBox="1"/>
          <p:nvPr/>
        </p:nvSpPr>
        <p:spPr>
          <a:xfrm>
            <a:off x="334750" y="937600"/>
            <a:ext cx="5682300" cy="292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6000">
                <a:solidFill>
                  <a:srgbClr val="FFFFFF"/>
                </a:solidFill>
                <a:latin typeface="Proxima Nova Extrabold"/>
                <a:ea typeface="Proxima Nova Extrabold"/>
                <a:cs typeface="Proxima Nova Extrabold"/>
                <a:sym typeface="Proxima Nova Extrabold"/>
              </a:rPr>
              <a:t>Welcome to Week 1 </a:t>
            </a:r>
            <a:endParaRPr sz="6000">
              <a:solidFill>
                <a:srgbClr val="FFFFFF"/>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rPr lang="en-US" sz="6000">
                <a:solidFill>
                  <a:srgbClr val="FFFFFF"/>
                </a:solidFill>
                <a:latin typeface="Proxima Nova Extrabold"/>
                <a:ea typeface="Proxima Nova Extrabold"/>
                <a:cs typeface="Proxima Nova Extrabold"/>
                <a:sym typeface="Proxima Nova Extrabold"/>
              </a:rPr>
              <a:t>Lecture 2!</a:t>
            </a:r>
            <a:endParaRPr sz="6000">
              <a:solidFill>
                <a:srgbClr val="FFFFFF"/>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t/>
            </a:r>
            <a:endParaRPr sz="6000">
              <a:solidFill>
                <a:srgbClr val="FFFFFF"/>
              </a:solidFill>
              <a:latin typeface="Proxima Nova Extrabold"/>
              <a:ea typeface="Proxima Nova Extrabold"/>
              <a:cs typeface="Proxima Nova Extrabold"/>
              <a:sym typeface="Proxima Nova Extrabold"/>
            </a:endParaRPr>
          </a:p>
        </p:txBody>
      </p:sp>
      <p:sp>
        <p:nvSpPr>
          <p:cNvPr id="44" name="Google Shape;44;p16"/>
          <p:cNvSpPr txBox="1"/>
          <p:nvPr/>
        </p:nvSpPr>
        <p:spPr>
          <a:xfrm>
            <a:off x="531302" y="4388410"/>
            <a:ext cx="5052000" cy="116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FFFF"/>
                </a:solidFill>
                <a:latin typeface="Proxima Nova"/>
                <a:ea typeface="Proxima Nova"/>
                <a:cs typeface="Proxima Nova"/>
                <a:sym typeface="Proxima Nova"/>
              </a:rPr>
              <a:t>Data Science in Python &amp; </a:t>
            </a:r>
            <a:endParaRPr sz="2400">
              <a:solidFill>
                <a:srgbClr val="FFFFFF"/>
              </a:solidFill>
              <a:latin typeface="Proxima Nova"/>
              <a:ea typeface="Proxima Nova"/>
              <a:cs typeface="Proxima Nova"/>
              <a:sym typeface="Proxima Nova"/>
            </a:endParaRPr>
          </a:p>
          <a:p>
            <a:pPr indent="0" lvl="0" marL="0" marR="0" rtl="0" algn="l">
              <a:spcBef>
                <a:spcPts val="0"/>
              </a:spcBef>
              <a:spcAft>
                <a:spcPts val="0"/>
              </a:spcAft>
              <a:buNone/>
            </a:pPr>
            <a:r>
              <a:rPr lang="en-US" sz="2400">
                <a:solidFill>
                  <a:srgbClr val="FFFFFF"/>
                </a:solidFill>
                <a:latin typeface="Proxima Nova"/>
                <a:ea typeface="Proxima Nova"/>
                <a:cs typeface="Proxima Nova"/>
                <a:sym typeface="Proxima Nova"/>
              </a:rPr>
              <a:t>Machine Learning</a:t>
            </a:r>
            <a:endParaRPr sz="2400">
              <a:solidFill>
                <a:srgbClr val="FFFFFF"/>
              </a:solidFill>
              <a:latin typeface="Proxima Nova"/>
              <a:ea typeface="Proxima Nova"/>
              <a:cs typeface="Proxima Nova"/>
              <a:sym typeface="Proxima Nova"/>
            </a:endParaRPr>
          </a:p>
        </p:txBody>
      </p:sp>
      <p:pic>
        <p:nvPicPr>
          <p:cNvPr descr="Image" id="45" name="Google Shape;45;p16"/>
          <p:cNvPicPr preferRelativeResize="0"/>
          <p:nvPr/>
        </p:nvPicPr>
        <p:blipFill rotWithShape="1">
          <a:blip r:embed="rId4">
            <a:alphaModFix amt="15000"/>
          </a:blip>
          <a:srcRect b="25003" l="0" r="0" t="0"/>
          <a:stretch/>
        </p:blipFill>
        <p:spPr>
          <a:xfrm>
            <a:off x="6215400" y="3678924"/>
            <a:ext cx="5078374" cy="2798074"/>
          </a:xfrm>
          <a:prstGeom prst="rect">
            <a:avLst/>
          </a:prstGeom>
          <a:noFill/>
          <a:ln>
            <a:noFill/>
          </a:ln>
        </p:spPr>
      </p:pic>
      <p:pic>
        <p:nvPicPr>
          <p:cNvPr descr="Image" id="46" name="Google Shape;46;p16"/>
          <p:cNvPicPr preferRelativeResize="0"/>
          <p:nvPr/>
        </p:nvPicPr>
        <p:blipFill rotWithShape="1">
          <a:blip r:embed="rId5">
            <a:alphaModFix amt="15000"/>
          </a:blip>
          <a:srcRect b="0" l="0" r="0" t="0"/>
          <a:stretch/>
        </p:blipFill>
        <p:spPr>
          <a:xfrm>
            <a:off x="7719415" y="-889154"/>
            <a:ext cx="3108354" cy="322317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1456776" y="305400"/>
            <a:ext cx="9275400" cy="1524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sz="4000">
                <a:latin typeface="Open Sans"/>
                <a:ea typeface="Open Sans"/>
                <a:cs typeface="Open Sans"/>
                <a:sym typeface="Open Sans"/>
              </a:rPr>
              <a:t>Slicing Dataframes:</a:t>
            </a:r>
            <a:endParaRPr b="1" sz="4000">
              <a:latin typeface="Open Sans"/>
              <a:ea typeface="Open Sans"/>
              <a:cs typeface="Open Sans"/>
              <a:sym typeface="Open Sans"/>
            </a:endParaRPr>
          </a:p>
          <a:p>
            <a:pPr indent="0" lvl="0" marL="0" rtl="0" algn="ctr">
              <a:spcBef>
                <a:spcPts val="0"/>
              </a:spcBef>
              <a:spcAft>
                <a:spcPts val="0"/>
              </a:spcAft>
              <a:buNone/>
            </a:pPr>
            <a:r>
              <a:rPr lang="en-US" sz="3200"/>
              <a:t>Selecting specific column(s)</a:t>
            </a:r>
            <a:endParaRPr sz="3200"/>
          </a:p>
        </p:txBody>
      </p:sp>
      <p:grpSp>
        <p:nvGrpSpPr>
          <p:cNvPr id="183" name="Google Shape;183;p34"/>
          <p:cNvGrpSpPr/>
          <p:nvPr/>
        </p:nvGrpSpPr>
        <p:grpSpPr>
          <a:xfrm>
            <a:off x="253620" y="2035642"/>
            <a:ext cx="11798700" cy="3758167"/>
            <a:chOff x="286095" y="1411067"/>
            <a:chExt cx="11798700" cy="3758167"/>
          </a:xfrm>
        </p:grpSpPr>
        <p:sp>
          <p:nvSpPr>
            <p:cNvPr id="184" name="Google Shape;184;p34"/>
            <p:cNvSpPr txBox="1"/>
            <p:nvPr/>
          </p:nvSpPr>
          <p:spPr>
            <a:xfrm>
              <a:off x="286095" y="1411067"/>
              <a:ext cx="11798700" cy="18624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T</a:t>
              </a:r>
              <a:r>
                <a:rPr lang="en-US" sz="2100"/>
                <a:t>o select 1 column as a pandas </a:t>
              </a:r>
              <a:r>
                <a:rPr b="1" lang="en-US" sz="2100"/>
                <a:t>series</a:t>
              </a:r>
              <a:r>
                <a:rPr lang="en-US" sz="2100"/>
                <a:t>				</a:t>
              </a:r>
              <a:r>
                <a:rPr lang="en-US" sz="2100">
                  <a:latin typeface="Roboto Mono"/>
                  <a:ea typeface="Roboto Mono"/>
                  <a:cs typeface="Roboto Mono"/>
                  <a:sym typeface="Roboto Mono"/>
                </a:rPr>
                <a:t>df[‘name’]</a:t>
              </a:r>
              <a:endParaRPr sz="2100">
                <a:latin typeface="Roboto Mono"/>
                <a:ea typeface="Roboto Mono"/>
                <a:cs typeface="Roboto Mono"/>
                <a:sym typeface="Roboto Mono"/>
              </a:endParaRPr>
            </a:p>
            <a:p>
              <a:pPr indent="0" lvl="0" marL="0" rtl="0" algn="l">
                <a:spcBef>
                  <a:spcPts val="0"/>
                </a:spcBef>
                <a:spcAft>
                  <a:spcPts val="0"/>
                </a:spcAft>
                <a:buNone/>
              </a:pPr>
              <a:r>
                <a:t/>
              </a:r>
              <a:endParaRPr sz="2100"/>
            </a:p>
            <a:p>
              <a:pPr indent="0" lvl="0" marL="0" rtl="0" algn="l">
                <a:spcBef>
                  <a:spcPts val="0"/>
                </a:spcBef>
                <a:spcAft>
                  <a:spcPts val="0"/>
                </a:spcAft>
                <a:buNone/>
              </a:pPr>
              <a:r>
                <a:rPr lang="en-US" sz="2100"/>
                <a:t>To select 1 column as a pandas </a:t>
              </a:r>
              <a:r>
                <a:rPr b="1" lang="en-US" sz="2100"/>
                <a:t>dataframe</a:t>
              </a:r>
              <a:r>
                <a:rPr lang="en-US" sz="2100"/>
                <a:t>			</a:t>
              </a:r>
              <a:r>
                <a:rPr lang="en-US" sz="2100">
                  <a:latin typeface="Roboto Mono"/>
                  <a:ea typeface="Roboto Mono"/>
                  <a:cs typeface="Roboto Mono"/>
                  <a:sym typeface="Roboto Mono"/>
                </a:rPr>
                <a:t>df[[‘name’]]</a:t>
              </a:r>
              <a:endParaRPr sz="2100">
                <a:latin typeface="Roboto Mono"/>
                <a:ea typeface="Roboto Mono"/>
                <a:cs typeface="Roboto Mono"/>
                <a:sym typeface="Roboto Mono"/>
              </a:endParaRPr>
            </a:p>
            <a:p>
              <a:pPr indent="0" lvl="0" marL="0" rtl="0" algn="l">
                <a:spcBef>
                  <a:spcPts val="0"/>
                </a:spcBef>
                <a:spcAft>
                  <a:spcPts val="0"/>
                </a:spcAft>
                <a:buNone/>
              </a:pPr>
              <a:r>
                <a:t/>
              </a:r>
              <a:endParaRPr sz="2100"/>
            </a:p>
            <a:p>
              <a:pPr indent="0" lvl="0" marL="0" rtl="0" algn="l">
                <a:spcBef>
                  <a:spcPts val="0"/>
                </a:spcBef>
                <a:spcAft>
                  <a:spcPts val="0"/>
                </a:spcAft>
                <a:buNone/>
              </a:pPr>
              <a:r>
                <a:rPr lang="en-US" sz="2100"/>
                <a:t>To select multiple columns as a </a:t>
              </a:r>
              <a:r>
                <a:rPr b="1" lang="en-US" sz="2100"/>
                <a:t>dataframe</a:t>
              </a:r>
              <a:r>
                <a:rPr lang="en-US" sz="2100"/>
                <a:t>			</a:t>
              </a:r>
              <a:r>
                <a:rPr lang="en-US" sz="2100">
                  <a:latin typeface="Roboto Mono"/>
                  <a:ea typeface="Roboto Mono"/>
                  <a:cs typeface="Roboto Mono"/>
                  <a:sym typeface="Roboto Mono"/>
                </a:rPr>
                <a:t>df[[‘name’, ‘Manufacturer’]]</a:t>
              </a:r>
              <a:endParaRPr sz="2100">
                <a:latin typeface="Roboto Mono"/>
                <a:ea typeface="Roboto Mono"/>
                <a:cs typeface="Roboto Mono"/>
                <a:sym typeface="Roboto Mono"/>
              </a:endParaRPr>
            </a:p>
          </p:txBody>
        </p:sp>
        <p:cxnSp>
          <p:nvCxnSpPr>
            <p:cNvPr id="185" name="Google Shape;185;p34"/>
            <p:cNvCxnSpPr/>
            <p:nvPr/>
          </p:nvCxnSpPr>
          <p:spPr>
            <a:xfrm flipH="1" rot="10800000">
              <a:off x="5695393" y="2624525"/>
              <a:ext cx="1449900" cy="1174500"/>
            </a:xfrm>
            <a:prstGeom prst="straightConnector1">
              <a:avLst/>
            </a:prstGeom>
            <a:noFill/>
            <a:ln cap="flat" cmpd="sng" w="28575">
              <a:solidFill>
                <a:srgbClr val="0000FF"/>
              </a:solidFill>
              <a:prstDash val="solid"/>
              <a:round/>
              <a:headEnd len="med" w="med" type="none"/>
              <a:tailEnd len="med" w="med" type="triangle"/>
            </a:ln>
          </p:spPr>
        </p:cxnSp>
        <p:cxnSp>
          <p:nvCxnSpPr>
            <p:cNvPr id="186" name="Google Shape;186;p34"/>
            <p:cNvCxnSpPr/>
            <p:nvPr/>
          </p:nvCxnSpPr>
          <p:spPr>
            <a:xfrm flipH="1" rot="10800000">
              <a:off x="6068852" y="3287200"/>
              <a:ext cx="1104900" cy="1124400"/>
            </a:xfrm>
            <a:prstGeom prst="straightConnector1">
              <a:avLst/>
            </a:prstGeom>
            <a:noFill/>
            <a:ln cap="flat" cmpd="sng" w="28575">
              <a:solidFill>
                <a:srgbClr val="0000FF"/>
              </a:solidFill>
              <a:prstDash val="solid"/>
              <a:round/>
              <a:headEnd len="med" w="med" type="none"/>
              <a:tailEnd len="med" w="med" type="triangle"/>
            </a:ln>
          </p:spPr>
        </p:cxnSp>
        <p:sp>
          <p:nvSpPr>
            <p:cNvPr id="187" name="Google Shape;187;p34"/>
            <p:cNvSpPr txBox="1"/>
            <p:nvPr/>
          </p:nvSpPr>
          <p:spPr>
            <a:xfrm>
              <a:off x="4172956" y="4045733"/>
              <a:ext cx="2259000" cy="1123500"/>
            </a:xfrm>
            <a:prstGeom prst="rect">
              <a:avLst/>
            </a:prstGeom>
            <a:noFill/>
            <a:ln cap="flat" cmpd="sng" w="9525">
              <a:solidFill>
                <a:srgbClr val="38761D"/>
              </a:solidFill>
              <a:prstDash val="solid"/>
              <a:round/>
              <a:headEnd len="sm" w="sm" type="none"/>
              <a:tailEnd len="sm" w="sm" type="none"/>
            </a:ln>
          </p:spPr>
          <p:txBody>
            <a:bodyPr anchorCtr="0" anchor="t" bIns="121875" lIns="121875" spcFirstLastPara="1" rIns="121875" wrap="square" tIns="121875">
              <a:spAutoFit/>
            </a:bodyPr>
            <a:lstStyle/>
            <a:p>
              <a:pPr indent="0" lvl="0" marL="0" rtl="0" algn="l">
                <a:spcBef>
                  <a:spcPts val="0"/>
                </a:spcBef>
                <a:spcAft>
                  <a:spcPts val="0"/>
                </a:spcAft>
                <a:buNone/>
              </a:pPr>
              <a:r>
                <a:rPr lang="en-US" sz="1900"/>
                <a:t>Notice double square brackets for dataframe</a:t>
              </a:r>
              <a:endParaRPr sz="1900"/>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1125503" y="237067"/>
            <a:ext cx="13996800" cy="1524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How many rows and columns?</a:t>
            </a:r>
            <a:endParaRPr/>
          </a:p>
        </p:txBody>
      </p:sp>
      <p:sp>
        <p:nvSpPr>
          <p:cNvPr id="193" name="Google Shape;193;p35"/>
          <p:cNvSpPr txBox="1"/>
          <p:nvPr/>
        </p:nvSpPr>
        <p:spPr>
          <a:xfrm>
            <a:off x="1124619" y="2091933"/>
            <a:ext cx="10654500" cy="4848600"/>
          </a:xfrm>
          <a:prstGeom prst="rect">
            <a:avLst/>
          </a:prstGeom>
          <a:noFill/>
          <a:ln>
            <a:noFill/>
          </a:ln>
        </p:spPr>
        <p:txBody>
          <a:bodyPr anchorCtr="0" anchor="t" bIns="121875" lIns="121875" spcFirstLastPara="1" rIns="121875" wrap="square" tIns="121875">
            <a:spAutoFit/>
          </a:bodyPr>
          <a:lstStyle/>
          <a:p>
            <a:pPr indent="0" lvl="0" marL="0" rtl="0" algn="l">
              <a:spcBef>
                <a:spcPts val="0"/>
              </a:spcBef>
              <a:spcAft>
                <a:spcPts val="0"/>
              </a:spcAft>
              <a:buNone/>
            </a:pPr>
            <a:r>
              <a:rPr lang="en-US" sz="2300"/>
              <a:t>To get lots of info including data type, index,</a:t>
            </a:r>
            <a:r>
              <a:rPr lang="en-US" sz="2300">
                <a:latin typeface="Roboto Mono"/>
                <a:ea typeface="Roboto Mono"/>
                <a:cs typeface="Roboto Mono"/>
                <a:sym typeface="Roboto Mono"/>
              </a:rPr>
              <a:t>			</a:t>
            </a:r>
            <a:r>
              <a:rPr lang="en-US" sz="2300" u="sng">
                <a:latin typeface="Roboto Mono"/>
                <a:ea typeface="Roboto Mono"/>
                <a:cs typeface="Roboto Mono"/>
                <a:sym typeface="Roboto Mono"/>
              </a:rPr>
              <a:t>df.info()</a:t>
            </a:r>
            <a:endParaRPr sz="2300" u="sng"/>
          </a:p>
          <a:p>
            <a:pPr indent="0" lvl="0" marL="0" rtl="0" algn="l">
              <a:spcBef>
                <a:spcPts val="0"/>
              </a:spcBef>
              <a:spcAft>
                <a:spcPts val="0"/>
              </a:spcAft>
              <a:buNone/>
            </a:pPr>
            <a:r>
              <a:rPr lang="en-US" sz="2300"/>
              <a:t>and Column Names	</a:t>
            </a:r>
            <a:r>
              <a:rPr lang="en-US" sz="2300"/>
              <a:t>	    </a:t>
            </a:r>
            <a:endParaRPr sz="2300">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get the shape (rows, columns)	       				</a:t>
            </a:r>
            <a:r>
              <a:rPr lang="en-US" sz="2300" u="sng">
                <a:latin typeface="Roboto Mono"/>
                <a:ea typeface="Roboto Mono"/>
                <a:cs typeface="Roboto Mono"/>
                <a:sym typeface="Roboto Mono"/>
              </a:rPr>
              <a:t>df.shape</a:t>
            </a:r>
            <a:endParaRPr sz="2300" u="sng">
              <a:latin typeface="Roboto Mono"/>
              <a:ea typeface="Roboto Mono"/>
              <a:cs typeface="Roboto Mono"/>
              <a:sym typeface="Roboto Mono"/>
            </a:endParaRPr>
          </a:p>
          <a:p>
            <a:pPr indent="0" lvl="0" marL="0" rtl="0" algn="l">
              <a:spcBef>
                <a:spcPts val="0"/>
              </a:spcBef>
              <a:spcAft>
                <a:spcPts val="0"/>
              </a:spcAft>
              <a:buNone/>
            </a:pPr>
            <a:r>
              <a:t/>
            </a:r>
            <a:endParaRPr sz="2300" u="sng">
              <a:latin typeface="Roboto Mono"/>
              <a:ea typeface="Roboto Mono"/>
              <a:cs typeface="Roboto Mono"/>
              <a:sym typeface="Roboto Mono"/>
            </a:endParaRPr>
          </a:p>
          <a:p>
            <a:pPr indent="0" lvl="0" marL="0" rtl="0" algn="l">
              <a:spcBef>
                <a:spcPts val="0"/>
              </a:spcBef>
              <a:spcAft>
                <a:spcPts val="0"/>
              </a:spcAft>
              <a:buNone/>
            </a:pPr>
            <a:r>
              <a:t/>
            </a:r>
            <a:endParaRPr sz="2300"/>
          </a:p>
          <a:p>
            <a:pPr indent="0" lvl="0" marL="0" rtl="0" algn="l">
              <a:spcBef>
                <a:spcPts val="0"/>
              </a:spcBef>
              <a:spcAft>
                <a:spcPts val="0"/>
              </a:spcAft>
              <a:buNone/>
            </a:pPr>
            <a:r>
              <a:rPr lang="en-US" sz="2300"/>
              <a:t>To get the number of rows						           </a:t>
            </a:r>
            <a:r>
              <a:rPr lang="en-US" sz="2300" u="sng">
                <a:latin typeface="Roboto Mono"/>
                <a:ea typeface="Roboto Mono"/>
                <a:cs typeface="Roboto Mono"/>
                <a:sym typeface="Roboto Mono"/>
              </a:rPr>
              <a:t>len(df)</a:t>
            </a:r>
            <a:endParaRPr sz="2300" u="sng">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a:p>
            <a:pPr indent="0" lvl="0" marL="0" rtl="0" algn="l">
              <a:spcBef>
                <a:spcPts val="0"/>
              </a:spcBef>
              <a:spcAft>
                <a:spcPts val="0"/>
              </a:spcAft>
              <a:buNone/>
            </a:pPr>
            <a:r>
              <a:rPr lang="en-US" sz="2300"/>
              <a:t>To get the number of columns					           </a:t>
            </a:r>
            <a:r>
              <a:rPr lang="en-US" sz="2300" u="sng">
                <a:latin typeface="Roboto Mono"/>
                <a:ea typeface="Roboto Mono"/>
                <a:cs typeface="Roboto Mono"/>
                <a:sym typeface="Roboto Mono"/>
              </a:rPr>
              <a:t>len(df.columns)</a:t>
            </a:r>
            <a:endParaRPr sz="2300" u="sng">
              <a:latin typeface="Roboto Mono"/>
              <a:ea typeface="Roboto Mono"/>
              <a:cs typeface="Roboto Mono"/>
              <a:sym typeface="Roboto Mono"/>
            </a:endParaRPr>
          </a:p>
          <a:p>
            <a:pPr indent="0" lvl="0" marL="0" rtl="0" algn="l">
              <a:spcBef>
                <a:spcPts val="0"/>
              </a:spcBef>
              <a:spcAft>
                <a:spcPts val="0"/>
              </a:spcAft>
              <a:buNone/>
            </a:pPr>
            <a:r>
              <a:rPr lang="en-US" sz="2300"/>
              <a:t>			</a:t>
            </a:r>
            <a:endParaRPr sz="2300"/>
          </a:p>
          <a:p>
            <a:pPr indent="0" lvl="0" marL="0" rtl="0" algn="l">
              <a:spcBef>
                <a:spcPts val="0"/>
              </a:spcBef>
              <a:spcAft>
                <a:spcPts val="0"/>
              </a:spcAft>
              <a:buNone/>
            </a:pPr>
            <a:r>
              <a:rPr lang="en-US" sz="2300"/>
              <a:t>										</a:t>
            </a:r>
            <a:endParaRPr sz="2300"/>
          </a:p>
          <a:p>
            <a:pPr indent="0" lvl="0" marL="0" rtl="0" algn="l">
              <a:spcBef>
                <a:spcPts val="0"/>
              </a:spcBef>
              <a:spcAft>
                <a:spcPts val="0"/>
              </a:spcAft>
              <a:buNone/>
            </a:pPr>
            <a:r>
              <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844339" y="177800"/>
            <a:ext cx="10500300" cy="1143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A Note About Errors:</a:t>
            </a:r>
            <a:endParaRPr b="1">
              <a:latin typeface="Open Sans"/>
              <a:ea typeface="Open Sans"/>
              <a:cs typeface="Open Sans"/>
              <a:sym typeface="Open Sans"/>
            </a:endParaRPr>
          </a:p>
        </p:txBody>
      </p:sp>
      <p:pic>
        <p:nvPicPr>
          <p:cNvPr id="199" name="Google Shape;199;p36"/>
          <p:cNvPicPr preferRelativeResize="0"/>
          <p:nvPr/>
        </p:nvPicPr>
        <p:blipFill>
          <a:blip r:embed="rId3">
            <a:alphaModFix/>
          </a:blip>
          <a:stretch>
            <a:fillRect/>
          </a:stretch>
        </p:blipFill>
        <p:spPr>
          <a:xfrm>
            <a:off x="1408863" y="1915200"/>
            <a:ext cx="9371225" cy="3412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nvSpPr>
        <p:spPr>
          <a:xfrm>
            <a:off x="2950425" y="384825"/>
            <a:ext cx="447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Listen to your error messages!</a:t>
            </a:r>
            <a:endParaRPr sz="2400"/>
          </a:p>
        </p:txBody>
      </p:sp>
      <p:sp>
        <p:nvSpPr>
          <p:cNvPr id="205" name="Google Shape;205;p37"/>
          <p:cNvSpPr txBox="1"/>
          <p:nvPr/>
        </p:nvSpPr>
        <p:spPr>
          <a:xfrm>
            <a:off x="1529325" y="3946375"/>
            <a:ext cx="59010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t>EOF (End of File)</a:t>
            </a:r>
            <a:r>
              <a:rPr lang="en-US" sz="2000"/>
              <a:t> error usually indicates you that you don’t have complete (open and closed)</a:t>
            </a:r>
            <a:endParaRPr sz="2000"/>
          </a:p>
          <a:p>
            <a:pPr indent="0" lvl="0" marL="0" rtl="0" algn="ctr">
              <a:spcBef>
                <a:spcPts val="0"/>
              </a:spcBef>
              <a:spcAft>
                <a:spcPts val="0"/>
              </a:spcAft>
              <a:buNone/>
            </a:pPr>
            <a:r>
              <a:rPr lang="en-US" sz="2000"/>
              <a:t>( )</a:t>
            </a:r>
            <a:endParaRPr sz="2000"/>
          </a:p>
          <a:p>
            <a:pPr indent="0" lvl="0" marL="0" rtl="0" algn="ctr">
              <a:spcBef>
                <a:spcPts val="0"/>
              </a:spcBef>
              <a:spcAft>
                <a:spcPts val="0"/>
              </a:spcAft>
              <a:buNone/>
            </a:pPr>
            <a:r>
              <a:rPr lang="en-US" sz="2000"/>
              <a:t>[ ]</a:t>
            </a:r>
            <a:endParaRPr sz="2000"/>
          </a:p>
          <a:p>
            <a:pPr indent="0" lvl="0" marL="0" rtl="0" algn="ctr">
              <a:spcBef>
                <a:spcPts val="0"/>
              </a:spcBef>
              <a:spcAft>
                <a:spcPts val="0"/>
              </a:spcAft>
              <a:buNone/>
            </a:pPr>
            <a:r>
              <a:rPr lang="en-US" sz="2000"/>
              <a:t>{}</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206" name="Google Shape;206;p37"/>
          <p:cNvGrpSpPr/>
          <p:nvPr/>
        </p:nvGrpSpPr>
        <p:grpSpPr>
          <a:xfrm>
            <a:off x="1234225" y="1415038"/>
            <a:ext cx="10428125" cy="2293950"/>
            <a:chOff x="1760825" y="1041800"/>
            <a:chExt cx="10428125" cy="2293950"/>
          </a:xfrm>
        </p:grpSpPr>
        <p:pic>
          <p:nvPicPr>
            <p:cNvPr id="207" name="Google Shape;207;p37"/>
            <p:cNvPicPr preferRelativeResize="0"/>
            <p:nvPr/>
          </p:nvPicPr>
          <p:blipFill>
            <a:blip r:embed="rId3">
              <a:alphaModFix/>
            </a:blip>
            <a:stretch>
              <a:fillRect/>
            </a:stretch>
          </p:blipFill>
          <p:spPr>
            <a:xfrm>
              <a:off x="1760825" y="1041800"/>
              <a:ext cx="6172200" cy="2247900"/>
            </a:xfrm>
            <a:prstGeom prst="rect">
              <a:avLst/>
            </a:prstGeom>
            <a:noFill/>
            <a:ln>
              <a:noFill/>
            </a:ln>
          </p:spPr>
        </p:pic>
        <p:sp>
          <p:nvSpPr>
            <p:cNvPr id="208" name="Google Shape;208;p37"/>
            <p:cNvSpPr txBox="1"/>
            <p:nvPr/>
          </p:nvSpPr>
          <p:spPr>
            <a:xfrm>
              <a:off x="8069950" y="1303850"/>
              <a:ext cx="4119000" cy="2031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2000"/>
                <a:t>The most helpful information about the error is usually at the </a:t>
              </a:r>
              <a:r>
                <a:rPr b="1" lang="en-US" sz="2000"/>
                <a:t>BOTTOM</a:t>
              </a:r>
              <a:r>
                <a:rPr lang="en-US" sz="2000"/>
                <a:t> of the error message. </a:t>
              </a:r>
              <a:endParaRPr sz="2000"/>
            </a:p>
            <a:p>
              <a:pPr indent="0" lvl="0" marL="0" rtl="0" algn="l">
                <a:spcBef>
                  <a:spcPts val="0"/>
                </a:spcBef>
                <a:spcAft>
                  <a:spcPts val="0"/>
                </a:spcAft>
                <a:buNone/>
              </a:pPr>
              <a:r>
                <a:t/>
              </a:r>
              <a:endParaRPr b="1" sz="2000"/>
            </a:p>
            <a:p>
              <a:pPr indent="0" lvl="0" marL="0" rtl="0" algn="l">
                <a:spcBef>
                  <a:spcPts val="0"/>
                </a:spcBef>
                <a:spcAft>
                  <a:spcPts val="0"/>
                </a:spcAft>
                <a:buNone/>
              </a:pPr>
              <a:r>
                <a:rPr b="1" lang="en-US" sz="2000">
                  <a:solidFill>
                    <a:srgbClr val="3C78D8"/>
                  </a:solidFill>
                </a:rPr>
                <a:t>Sometimes you </a:t>
              </a:r>
              <a:r>
                <a:rPr b="1" lang="en-US" sz="2000">
                  <a:solidFill>
                    <a:srgbClr val="3C78D8"/>
                  </a:solidFill>
                </a:rPr>
                <a:t>have</a:t>
              </a:r>
              <a:r>
                <a:rPr b="1" lang="en-US" sz="2000">
                  <a:solidFill>
                    <a:srgbClr val="3C78D8"/>
                  </a:solidFill>
                </a:rPr>
                <a:t> to scroll down to find it.</a:t>
              </a:r>
              <a:endParaRPr b="1" sz="2000">
                <a:solidFill>
                  <a:srgbClr val="3C78D8"/>
                </a:solidFill>
              </a:endParaRPr>
            </a:p>
          </p:txBody>
        </p:sp>
        <p:sp>
          <p:nvSpPr>
            <p:cNvPr id="209" name="Google Shape;209;p37"/>
            <p:cNvSpPr/>
            <p:nvPr/>
          </p:nvSpPr>
          <p:spPr>
            <a:xfrm>
              <a:off x="1990375" y="2202075"/>
              <a:ext cx="4479900" cy="5541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 name="Google Shape;210;p37"/>
            <p:cNvCxnSpPr>
              <a:stCxn id="208" idx="1"/>
              <a:endCxn id="209" idx="6"/>
            </p:cNvCxnSpPr>
            <p:nvPr/>
          </p:nvCxnSpPr>
          <p:spPr>
            <a:xfrm flipH="1">
              <a:off x="6470350" y="2319800"/>
              <a:ext cx="1599600" cy="159300"/>
            </a:xfrm>
            <a:prstGeom prst="straightConnector1">
              <a:avLst/>
            </a:prstGeom>
            <a:noFill/>
            <a:ln cap="flat" cmpd="sng" w="19050">
              <a:solidFill>
                <a:srgbClr val="93C47D"/>
              </a:solidFill>
              <a:prstDash val="solid"/>
              <a:round/>
              <a:headEnd len="med" w="med" type="none"/>
              <a:tailEnd len="med" w="med" type="triangl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p38"/>
          <p:cNvPicPr preferRelativeResize="0"/>
          <p:nvPr/>
        </p:nvPicPr>
        <p:blipFill>
          <a:blip r:embed="rId3">
            <a:alphaModFix/>
          </a:blip>
          <a:stretch>
            <a:fillRect/>
          </a:stretch>
        </p:blipFill>
        <p:spPr>
          <a:xfrm>
            <a:off x="1563475" y="843125"/>
            <a:ext cx="7781925" cy="2867025"/>
          </a:xfrm>
          <a:prstGeom prst="rect">
            <a:avLst/>
          </a:prstGeom>
          <a:noFill/>
          <a:ln>
            <a:noFill/>
          </a:ln>
        </p:spPr>
      </p:pic>
      <p:sp>
        <p:nvSpPr>
          <p:cNvPr id="216" name="Google Shape;216;p38"/>
          <p:cNvSpPr txBox="1"/>
          <p:nvPr/>
        </p:nvSpPr>
        <p:spPr>
          <a:xfrm>
            <a:off x="1651675" y="4252950"/>
            <a:ext cx="829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This NameError</a:t>
            </a:r>
            <a:r>
              <a:rPr lang="en-US" sz="1800"/>
              <a:t> tells you that you have not defined a value for Y</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Note that lowercase was used to define y = 2, but variables are case </a:t>
            </a:r>
            <a:r>
              <a:rPr lang="en-US" sz="1800"/>
              <a:t>sensitive</a:t>
            </a:r>
            <a:r>
              <a:rPr lang="en-US" sz="1800"/>
              <a:t>!</a:t>
            </a:r>
            <a:endParaRPr sz="1800"/>
          </a:p>
        </p:txBody>
      </p:sp>
      <p:sp>
        <p:nvSpPr>
          <p:cNvPr id="217" name="Google Shape;217;p38"/>
          <p:cNvSpPr txBox="1"/>
          <p:nvPr/>
        </p:nvSpPr>
        <p:spPr>
          <a:xfrm>
            <a:off x="2950425" y="289025"/>
            <a:ext cx="447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Listen to your error messages!</a:t>
            </a:r>
            <a:endParaRPr sz="2400"/>
          </a:p>
        </p:txBody>
      </p:sp>
      <p:sp>
        <p:nvSpPr>
          <p:cNvPr id="218" name="Google Shape;218;p38"/>
          <p:cNvSpPr/>
          <p:nvPr/>
        </p:nvSpPr>
        <p:spPr>
          <a:xfrm>
            <a:off x="1846525" y="3151950"/>
            <a:ext cx="3930300" cy="5541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animEffect filter="fade" transition="in">
                                      <p:cBhvr>
                                        <p:cTn dur="1000"/>
                                        <p:tgtEl>
                                          <p:spTgt spid="2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animEffect filter="fade" transition="in">
                                      <p:cBhvr>
                                        <p:cTn dur="1000"/>
                                        <p:tgtEl>
                                          <p:spTgt spid="2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animEffect filter="fade" transition="in">
                                      <p:cBhvr>
                                        <p:cTn dur="1000"/>
                                        <p:tgtEl>
                                          <p:spTgt spid="21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9"/>
          <p:cNvPicPr preferRelativeResize="0"/>
          <p:nvPr/>
        </p:nvPicPr>
        <p:blipFill rotWithShape="1">
          <a:blip r:embed="rId3">
            <a:alphaModFix/>
          </a:blip>
          <a:srcRect b="0" l="0" r="12899" t="0"/>
          <a:stretch/>
        </p:blipFill>
        <p:spPr>
          <a:xfrm>
            <a:off x="918988" y="980375"/>
            <a:ext cx="10350976" cy="2050425"/>
          </a:xfrm>
          <a:prstGeom prst="rect">
            <a:avLst/>
          </a:prstGeom>
          <a:noFill/>
          <a:ln>
            <a:noFill/>
          </a:ln>
        </p:spPr>
      </p:pic>
      <p:sp>
        <p:nvSpPr>
          <p:cNvPr id="224" name="Google Shape;224;p39"/>
          <p:cNvSpPr txBox="1"/>
          <p:nvPr/>
        </p:nvSpPr>
        <p:spPr>
          <a:xfrm>
            <a:off x="1677500" y="3483275"/>
            <a:ext cx="7499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t>This says that pd is not defined which </a:t>
            </a:r>
            <a:r>
              <a:rPr lang="en-US" sz="2100"/>
              <a:t>means</a:t>
            </a:r>
            <a:r>
              <a:rPr lang="en-US" sz="2100"/>
              <a:t> I must not have imported the pandas library </a:t>
            </a:r>
            <a:endParaRPr sz="2100"/>
          </a:p>
          <a:p>
            <a:pPr indent="0" lvl="0" marL="0" rtl="0" algn="l">
              <a:spcBef>
                <a:spcPts val="0"/>
              </a:spcBef>
              <a:spcAft>
                <a:spcPts val="0"/>
              </a:spcAft>
              <a:buNone/>
            </a:pPr>
            <a:r>
              <a:rPr lang="en-US" sz="2100"/>
              <a:t>or</a:t>
            </a:r>
            <a:endParaRPr sz="2100"/>
          </a:p>
          <a:p>
            <a:pPr indent="0" lvl="0" marL="0" rtl="0" algn="l">
              <a:spcBef>
                <a:spcPts val="0"/>
              </a:spcBef>
              <a:spcAft>
                <a:spcPts val="0"/>
              </a:spcAft>
              <a:buNone/>
            </a:pPr>
            <a:r>
              <a:rPr lang="en-US" sz="2100"/>
              <a:t>maybe I did not assign it an alias (pd) </a:t>
            </a:r>
            <a:endParaRPr sz="2100"/>
          </a:p>
          <a:p>
            <a:pPr indent="0" lvl="0" marL="0" rtl="0" algn="l">
              <a:spcBef>
                <a:spcPts val="0"/>
              </a:spcBef>
              <a:spcAft>
                <a:spcPts val="0"/>
              </a:spcAft>
              <a:buNone/>
            </a:pPr>
            <a:r>
              <a:rPr lang="en-US" sz="2100"/>
              <a:t>or </a:t>
            </a:r>
            <a:endParaRPr sz="2100"/>
          </a:p>
          <a:p>
            <a:pPr indent="0" lvl="0" marL="0" rtl="0" algn="l">
              <a:spcBef>
                <a:spcPts val="0"/>
              </a:spcBef>
              <a:spcAft>
                <a:spcPts val="0"/>
              </a:spcAft>
              <a:buNone/>
            </a:pPr>
            <a:r>
              <a:rPr lang="en-US" sz="2100"/>
              <a:t>maybe I had a typo in the alias.</a:t>
            </a:r>
            <a:endParaRPr sz="2100"/>
          </a:p>
          <a:p>
            <a:pPr indent="0" lvl="0" marL="0" rtl="0" algn="l">
              <a:spcBef>
                <a:spcPts val="0"/>
              </a:spcBef>
              <a:spcAft>
                <a:spcPts val="0"/>
              </a:spcAft>
              <a:buNone/>
            </a:pPr>
            <a:r>
              <a:t/>
            </a:r>
            <a:endParaRPr sz="2100"/>
          </a:p>
          <a:p>
            <a:pPr indent="0" lvl="0" marL="0" rtl="0" algn="ctr">
              <a:spcBef>
                <a:spcPts val="0"/>
              </a:spcBef>
              <a:spcAft>
                <a:spcPts val="0"/>
              </a:spcAft>
              <a:buNone/>
            </a:pPr>
            <a:r>
              <a:rPr lang="en-US" sz="2100"/>
              <a:t>Either way, it means check that code!</a:t>
            </a:r>
            <a:endParaRPr sz="2100"/>
          </a:p>
        </p:txBody>
      </p:sp>
      <p:sp>
        <p:nvSpPr>
          <p:cNvPr id="225" name="Google Shape;225;p39"/>
          <p:cNvSpPr txBox="1"/>
          <p:nvPr/>
        </p:nvSpPr>
        <p:spPr>
          <a:xfrm>
            <a:off x="3118175" y="305875"/>
            <a:ext cx="4479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t>Listen to your error messages!</a:t>
            </a:r>
            <a:endParaRPr sz="2400"/>
          </a:p>
        </p:txBody>
      </p:sp>
      <p:sp>
        <p:nvSpPr>
          <p:cNvPr id="226" name="Google Shape;226;p39"/>
          <p:cNvSpPr/>
          <p:nvPr/>
        </p:nvSpPr>
        <p:spPr>
          <a:xfrm>
            <a:off x="1178625" y="2399725"/>
            <a:ext cx="3403800" cy="488100"/>
          </a:xfrm>
          <a:prstGeom prst="ellipse">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40"/>
          <p:cNvPicPr preferRelativeResize="0"/>
          <p:nvPr/>
        </p:nvPicPr>
        <p:blipFill>
          <a:blip r:embed="rId3">
            <a:alphaModFix/>
          </a:blip>
          <a:stretch>
            <a:fillRect/>
          </a:stretch>
        </p:blipFill>
        <p:spPr>
          <a:xfrm>
            <a:off x="547100" y="231325"/>
            <a:ext cx="11525250" cy="3705225"/>
          </a:xfrm>
          <a:prstGeom prst="rect">
            <a:avLst/>
          </a:prstGeom>
          <a:noFill/>
          <a:ln>
            <a:noFill/>
          </a:ln>
        </p:spPr>
      </p:pic>
      <p:sp>
        <p:nvSpPr>
          <p:cNvPr id="232" name="Google Shape;232;p40"/>
          <p:cNvSpPr txBox="1"/>
          <p:nvPr/>
        </p:nvSpPr>
        <p:spPr>
          <a:xfrm>
            <a:off x="2387975" y="4085175"/>
            <a:ext cx="7035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SyntaxError</a:t>
            </a:r>
            <a:r>
              <a:rPr lang="en-US" sz="1800"/>
              <a:t> means you made a typo in the code.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Here both quotes are at the end instead of one at the beginning.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a:t>A </a:t>
            </a:r>
            <a:r>
              <a:rPr lang="en-US" sz="1800"/>
              <a:t>variety</a:t>
            </a:r>
            <a:r>
              <a:rPr lang="en-US" sz="1800"/>
              <a:t> of typos give syntax errors such as misspelling a </a:t>
            </a:r>
            <a:r>
              <a:rPr lang="en-US" sz="1800"/>
              <a:t>keyword</a:t>
            </a:r>
            <a:r>
              <a:rPr lang="en-US" sz="1800"/>
              <a:t> like ‘</a:t>
            </a:r>
            <a:r>
              <a:rPr lang="en-US" sz="1800"/>
              <a:t>pritn’ instead of ‘print’</a:t>
            </a:r>
            <a:endParaRPr sz="1800"/>
          </a:p>
        </p:txBody>
      </p:sp>
      <p:sp>
        <p:nvSpPr>
          <p:cNvPr id="233" name="Google Shape;233;p40"/>
          <p:cNvSpPr txBox="1"/>
          <p:nvPr/>
        </p:nvSpPr>
        <p:spPr>
          <a:xfrm>
            <a:off x="2986175" y="5932275"/>
            <a:ext cx="62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Explore </a:t>
            </a:r>
            <a:r>
              <a:rPr lang="en-US" u="sng">
                <a:solidFill>
                  <a:schemeClr val="hlink"/>
                </a:solidFill>
                <a:hlinkClick r:id="rId4"/>
              </a:rPr>
              <a:t>this link</a:t>
            </a:r>
            <a:r>
              <a:rPr lang="en-US"/>
              <a:t> for more help in </a:t>
            </a:r>
            <a:r>
              <a:rPr lang="en-US"/>
              <a:t>understanding your SyntaxErrors</a:t>
            </a:r>
            <a:endParaRPr/>
          </a:p>
        </p:txBody>
      </p:sp>
      <p:cxnSp>
        <p:nvCxnSpPr>
          <p:cNvPr id="234" name="Google Shape;234;p40"/>
          <p:cNvCxnSpPr/>
          <p:nvPr/>
        </p:nvCxnSpPr>
        <p:spPr>
          <a:xfrm flipH="1" rot="10800000">
            <a:off x="9026325" y="1731950"/>
            <a:ext cx="1849500" cy="3069600"/>
          </a:xfrm>
          <a:prstGeom prst="straightConnector1">
            <a:avLst/>
          </a:prstGeom>
          <a:noFill/>
          <a:ln cap="flat" cmpd="sng" w="19050">
            <a:solidFill>
              <a:srgbClr val="93C47D"/>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1"/>
          <p:cNvSpPr txBox="1"/>
          <p:nvPr/>
        </p:nvSpPr>
        <p:spPr>
          <a:xfrm>
            <a:off x="3150" y="422550"/>
            <a:ext cx="121890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rgbClr val="2A2D34"/>
                </a:solidFill>
                <a:latin typeface="Proxima Nova Extrabold"/>
                <a:ea typeface="Proxima Nova Extrabold"/>
                <a:cs typeface="Proxima Nova Extrabold"/>
                <a:sym typeface="Proxima Nova Extrabold"/>
              </a:rPr>
              <a:t>Loading &amp; Exploring a Data Set</a:t>
            </a:r>
            <a:endParaRPr sz="4000">
              <a:solidFill>
                <a:srgbClr val="8B90A2"/>
              </a:solidFill>
              <a:latin typeface="Proxima Nova Extrabold"/>
              <a:ea typeface="Proxima Nova Extrabold"/>
              <a:cs typeface="Proxima Nova Extrabold"/>
              <a:sym typeface="Proxima Nova Extrabold"/>
            </a:endParaRPr>
          </a:p>
        </p:txBody>
      </p:sp>
      <p:sp>
        <p:nvSpPr>
          <p:cNvPr id="240" name="Google Shape;240;p41"/>
          <p:cNvSpPr/>
          <p:nvPr/>
        </p:nvSpPr>
        <p:spPr>
          <a:xfrm>
            <a:off x="12285276" y="704675"/>
            <a:ext cx="5199900" cy="64617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txBox="1"/>
          <p:nvPr/>
        </p:nvSpPr>
        <p:spPr>
          <a:xfrm>
            <a:off x="9423980" y="-480013"/>
            <a:ext cx="51141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8B90A2"/>
              </a:solidFill>
              <a:latin typeface="Proxima Nova"/>
              <a:ea typeface="Proxima Nova"/>
              <a:cs typeface="Proxima Nova"/>
              <a:sym typeface="Proxima Nova"/>
            </a:endParaRPr>
          </a:p>
        </p:txBody>
      </p:sp>
      <p:sp>
        <p:nvSpPr>
          <p:cNvPr id="242" name="Google Shape;242;p41"/>
          <p:cNvSpPr txBox="1"/>
          <p:nvPr/>
        </p:nvSpPr>
        <p:spPr>
          <a:xfrm>
            <a:off x="3537425" y="1871900"/>
            <a:ext cx="5114100" cy="985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1900" u="sng"/>
              <a:t>D</a:t>
            </a:r>
            <a:r>
              <a:rPr lang="en-US" sz="1900" u="sng"/>
              <a:t>ata</a:t>
            </a:r>
            <a:endParaRPr sz="1900" u="sng"/>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rPr lang="en-US" sz="2600" u="sng">
                <a:solidFill>
                  <a:schemeClr val="hlink"/>
                </a:solidFill>
                <a:latin typeface="Proxima Nova"/>
                <a:ea typeface="Proxima Nova"/>
                <a:cs typeface="Proxima Nova"/>
                <a:sym typeface="Proxima Nova"/>
                <a:hlinkClick r:id="rId3"/>
              </a:rPr>
              <a:t>Data Set: Total Population by City</a:t>
            </a:r>
            <a:endParaRPr sz="2600">
              <a:solidFill>
                <a:srgbClr val="0000FF"/>
              </a:solidFill>
              <a:latin typeface="Proxima Nova Extrabold"/>
              <a:ea typeface="Proxima Nova Extrabold"/>
              <a:cs typeface="Proxima Nova Extrabold"/>
              <a:sym typeface="Proxima Nova Extrabold"/>
            </a:endParaRPr>
          </a:p>
          <a:p>
            <a:pPr indent="0" lvl="0" marL="457200" marR="0" rtl="0" algn="l">
              <a:lnSpc>
                <a:spcPct val="100000"/>
              </a:lnSpc>
              <a:spcBef>
                <a:spcPts val="0"/>
              </a:spcBef>
              <a:spcAft>
                <a:spcPts val="0"/>
              </a:spcAft>
              <a:buNone/>
            </a:pPr>
            <a:r>
              <a:t/>
            </a:r>
            <a:endParaRPr sz="2600">
              <a:solidFill>
                <a:srgbClr val="2A2D34"/>
              </a:solidFill>
              <a:latin typeface="Proxima Nova"/>
              <a:ea typeface="Proxima Nova"/>
              <a:cs typeface="Proxima Nova"/>
              <a:sym typeface="Proxima Nova"/>
            </a:endParaRPr>
          </a:p>
        </p:txBody>
      </p:sp>
      <p:sp>
        <p:nvSpPr>
          <p:cNvPr id="243" name="Google Shape;243;p41"/>
          <p:cNvSpPr txBox="1"/>
          <p:nvPr/>
        </p:nvSpPr>
        <p:spPr>
          <a:xfrm>
            <a:off x="5632725" y="5680525"/>
            <a:ext cx="1161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Data Set </a:t>
            </a:r>
            <a:r>
              <a:rPr lang="en-US" u="sng">
                <a:solidFill>
                  <a:schemeClr val="hlink"/>
                </a:solidFill>
                <a:hlinkClick r:id="rId4"/>
              </a:rPr>
              <a:t>Source</a:t>
            </a:r>
            <a:endParaRPr/>
          </a:p>
        </p:txBody>
      </p:sp>
      <p:sp>
        <p:nvSpPr>
          <p:cNvPr id="244" name="Google Shape;244;p41"/>
          <p:cNvSpPr txBox="1"/>
          <p:nvPr/>
        </p:nvSpPr>
        <p:spPr>
          <a:xfrm>
            <a:off x="4524200" y="3504700"/>
            <a:ext cx="2977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600" u="sng">
                <a:solidFill>
                  <a:schemeClr val="hlink"/>
                </a:solidFill>
                <a:hlinkClick r:id="rId5"/>
              </a:rPr>
              <a:t>Today’s Colab Notebook</a:t>
            </a:r>
            <a:endParaRPr sz="2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8" name="Shape 248"/>
        <p:cNvGrpSpPr/>
        <p:nvPr/>
      </p:nvGrpSpPr>
      <p:grpSpPr>
        <a:xfrm>
          <a:off x="0" y="0"/>
          <a:ext cx="0" cy="0"/>
          <a:chOff x="0" y="0"/>
          <a:chExt cx="0" cy="0"/>
        </a:xfrm>
      </p:grpSpPr>
      <p:sp>
        <p:nvSpPr>
          <p:cNvPr id="249" name="Google Shape;249;p42"/>
          <p:cNvSpPr txBox="1"/>
          <p:nvPr/>
        </p:nvSpPr>
        <p:spPr>
          <a:xfrm>
            <a:off x="757875" y="558000"/>
            <a:ext cx="10176300" cy="73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200">
                <a:solidFill>
                  <a:schemeClr val="lt2"/>
                </a:solidFill>
                <a:latin typeface="Proxima Nova Extrabold"/>
                <a:ea typeface="Proxima Nova Extrabold"/>
                <a:cs typeface="Proxima Nova Extrabold"/>
                <a:sym typeface="Proxima Nova Extrabold"/>
              </a:rPr>
              <a:t>We learn through failure &amp; trial/error.</a:t>
            </a:r>
            <a:endParaRPr sz="4200">
              <a:solidFill>
                <a:schemeClr val="lt2"/>
              </a:solidFill>
              <a:latin typeface="Proxima Nova Extrabold"/>
              <a:ea typeface="Proxima Nova Extrabold"/>
              <a:cs typeface="Proxima Nova Extrabold"/>
              <a:sym typeface="Proxima Nova Extrabold"/>
            </a:endParaRPr>
          </a:p>
        </p:txBody>
      </p:sp>
      <p:pic>
        <p:nvPicPr>
          <p:cNvPr id="250" name="Google Shape;250;p42"/>
          <p:cNvPicPr preferRelativeResize="0"/>
          <p:nvPr/>
        </p:nvPicPr>
        <p:blipFill>
          <a:blip r:embed="rId3">
            <a:alphaModFix/>
          </a:blip>
          <a:stretch>
            <a:fillRect/>
          </a:stretch>
        </p:blipFill>
        <p:spPr>
          <a:xfrm>
            <a:off x="2592513" y="1601400"/>
            <a:ext cx="7003926" cy="5256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4" name="Shape 254"/>
        <p:cNvGrpSpPr/>
        <p:nvPr/>
      </p:nvGrpSpPr>
      <p:grpSpPr>
        <a:xfrm>
          <a:off x="0" y="0"/>
          <a:ext cx="0" cy="0"/>
          <a:chOff x="0" y="0"/>
          <a:chExt cx="0" cy="0"/>
        </a:xfrm>
      </p:grpSpPr>
      <p:sp>
        <p:nvSpPr>
          <p:cNvPr id="255" name="Google Shape;255;p43"/>
          <p:cNvSpPr txBox="1"/>
          <p:nvPr/>
        </p:nvSpPr>
        <p:spPr>
          <a:xfrm>
            <a:off x="633775" y="2690400"/>
            <a:ext cx="5732400" cy="103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800">
                <a:solidFill>
                  <a:schemeClr val="lt2"/>
                </a:solidFill>
                <a:latin typeface="Proxima Nova Extrabold"/>
                <a:ea typeface="Proxima Nova Extrabold"/>
                <a:cs typeface="Proxima Nova Extrabold"/>
                <a:sym typeface="Proxima Nova Extrabold"/>
              </a:rPr>
              <a:t>Questions?</a:t>
            </a:r>
            <a:endParaRPr sz="5800">
              <a:solidFill>
                <a:schemeClr val="lt2"/>
              </a:solidFill>
              <a:latin typeface="Proxima Nova Extrabold"/>
              <a:ea typeface="Proxima Nova Extrabold"/>
              <a:cs typeface="Proxima Nova Extrabold"/>
              <a:sym typeface="Proxima Nova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7"/>
          <p:cNvSpPr txBox="1"/>
          <p:nvPr>
            <p:ph type="title"/>
          </p:nvPr>
        </p:nvSpPr>
        <p:spPr>
          <a:xfrm>
            <a:off x="888775" y="596300"/>
            <a:ext cx="10411500" cy="939300"/>
          </a:xfrm>
          <a:prstGeom prst="rect">
            <a:avLst/>
          </a:prstGeom>
        </p:spPr>
        <p:txBody>
          <a:bodyPr anchorCtr="0" anchor="t" bIns="25400" lIns="25400" spcFirstLastPara="1" rIns="25400" wrap="square" tIns="25400">
            <a:noAutofit/>
          </a:bodyPr>
          <a:lstStyle/>
          <a:p>
            <a:pPr indent="0" lvl="0" marL="0" rtl="0" algn="ctr">
              <a:spcBef>
                <a:spcPts val="0"/>
              </a:spcBef>
              <a:spcAft>
                <a:spcPts val="0"/>
              </a:spcAft>
              <a:buNone/>
            </a:pPr>
            <a:r>
              <a:rPr lang="en-US"/>
              <a:t>Learning Goals:</a:t>
            </a:r>
            <a:endParaRPr/>
          </a:p>
          <a:p>
            <a:pPr indent="0" lvl="0" marL="457200" rtl="0" algn="ctr">
              <a:spcBef>
                <a:spcPts val="0"/>
              </a:spcBef>
              <a:spcAft>
                <a:spcPts val="0"/>
              </a:spcAft>
              <a:buNone/>
            </a:pPr>
            <a:r>
              <a:t/>
            </a:r>
            <a:endParaRPr/>
          </a:p>
        </p:txBody>
      </p:sp>
      <p:sp>
        <p:nvSpPr>
          <p:cNvPr id="52" name="Google Shape;52;p17"/>
          <p:cNvSpPr txBox="1"/>
          <p:nvPr>
            <p:ph idx="1" type="body"/>
          </p:nvPr>
        </p:nvSpPr>
        <p:spPr>
          <a:xfrm>
            <a:off x="888775" y="1598400"/>
            <a:ext cx="10411500" cy="4693200"/>
          </a:xfrm>
          <a:prstGeom prst="rect">
            <a:avLst/>
          </a:prstGeom>
        </p:spPr>
        <p:txBody>
          <a:bodyPr anchorCtr="0" anchor="t" bIns="25400" lIns="25400" spcFirstLastPara="1" rIns="25400" wrap="square" tIns="25400">
            <a:noAutofit/>
          </a:bodyPr>
          <a:lstStyle/>
          <a:p>
            <a:pPr indent="0" lvl="0" marL="0" rtl="0" algn="l">
              <a:spcBef>
                <a:spcPts val="0"/>
              </a:spcBef>
              <a:spcAft>
                <a:spcPts val="0"/>
              </a:spcAft>
              <a:buNone/>
            </a:pPr>
            <a:r>
              <a:rPr b="1" lang="en-US"/>
              <a:t>At the end of this lesson you will be able to:</a:t>
            </a:r>
            <a:endParaRPr b="1"/>
          </a:p>
          <a:p>
            <a:pPr indent="0" lvl="0" marL="0" rtl="0" algn="l">
              <a:spcBef>
                <a:spcPts val="0"/>
              </a:spcBef>
              <a:spcAft>
                <a:spcPts val="0"/>
              </a:spcAft>
              <a:buNone/>
            </a:pPr>
            <a:r>
              <a:t/>
            </a:r>
            <a:endParaRPr/>
          </a:p>
          <a:p>
            <a:pPr indent="-400050" lvl="0" marL="457200" rtl="0" algn="l">
              <a:lnSpc>
                <a:spcPct val="115000"/>
              </a:lnSpc>
              <a:spcBef>
                <a:spcPts val="0"/>
              </a:spcBef>
              <a:spcAft>
                <a:spcPts val="0"/>
              </a:spcAft>
              <a:buSzPts val="2700"/>
              <a:buAutoNum type="arabicPeriod"/>
            </a:pPr>
            <a:r>
              <a:rPr lang="en-US"/>
              <a:t>Distinguish ‘Practice’ assignments from ‘Core’ assignments.</a:t>
            </a:r>
            <a:endParaRPr/>
          </a:p>
          <a:p>
            <a:pPr indent="-400050" lvl="0" marL="457200" rtl="0" algn="l">
              <a:lnSpc>
                <a:spcPct val="115000"/>
              </a:lnSpc>
              <a:spcBef>
                <a:spcPts val="0"/>
              </a:spcBef>
              <a:spcAft>
                <a:spcPts val="0"/>
              </a:spcAft>
              <a:buSzPts val="2700"/>
              <a:buAutoNum type="arabicPeriod"/>
            </a:pPr>
            <a:r>
              <a:rPr lang="en-US"/>
              <a:t>Review feedback, including assignment status:</a:t>
            </a:r>
            <a:endParaRPr/>
          </a:p>
          <a:p>
            <a:pPr indent="-400050" lvl="1" marL="914400" rtl="0" algn="l">
              <a:lnSpc>
                <a:spcPct val="115000"/>
              </a:lnSpc>
              <a:spcBef>
                <a:spcPts val="0"/>
              </a:spcBef>
              <a:spcAft>
                <a:spcPts val="0"/>
              </a:spcAft>
              <a:buSzPts val="2700"/>
              <a:buAutoNum type="alphaLcPeriod"/>
            </a:pPr>
            <a:r>
              <a:rPr lang="en-US"/>
              <a:t>Passed, Missing, Resubmit</a:t>
            </a:r>
            <a:endParaRPr/>
          </a:p>
          <a:p>
            <a:pPr indent="-400050" lvl="0" marL="457200" rtl="0" algn="l">
              <a:lnSpc>
                <a:spcPct val="115000"/>
              </a:lnSpc>
              <a:spcBef>
                <a:spcPts val="0"/>
              </a:spcBef>
              <a:spcAft>
                <a:spcPts val="0"/>
              </a:spcAft>
              <a:buSzPts val="2700"/>
              <a:buAutoNum type="arabicPeriod"/>
            </a:pPr>
            <a:r>
              <a:rPr lang="en-US"/>
              <a:t>Codealong Introduction to Packages &amp; Numpy</a:t>
            </a:r>
            <a:endParaRPr/>
          </a:p>
          <a:p>
            <a:pPr indent="-400050" lvl="0" marL="457200" rtl="0" algn="l">
              <a:lnSpc>
                <a:spcPct val="115000"/>
              </a:lnSpc>
              <a:spcBef>
                <a:spcPts val="0"/>
              </a:spcBef>
              <a:spcAft>
                <a:spcPts val="0"/>
              </a:spcAft>
              <a:buSzPts val="2700"/>
              <a:buAutoNum type="arabicPeriod"/>
            </a:pPr>
            <a:r>
              <a:rPr lang="en-US"/>
              <a:t>Load data into a Pandas dataframe from a .csv or .xlsx file</a:t>
            </a:r>
            <a:endParaRPr/>
          </a:p>
          <a:p>
            <a:pPr indent="-400050" lvl="0" marL="457200" rtl="0" algn="l">
              <a:lnSpc>
                <a:spcPct val="115000"/>
              </a:lnSpc>
              <a:spcBef>
                <a:spcPts val="0"/>
              </a:spcBef>
              <a:spcAft>
                <a:spcPts val="0"/>
              </a:spcAft>
              <a:buSzPts val="2700"/>
              <a:buAutoNum type="arabicPeriod"/>
            </a:pPr>
            <a:r>
              <a:rPr lang="en-US"/>
              <a:t>Read error messages to debug code.</a:t>
            </a:r>
            <a:endParaRPr/>
          </a:p>
          <a:p>
            <a:pPr indent="0" lvl="0" marL="457200" rtl="0" algn="l">
              <a:lnSpc>
                <a:spcPct val="115000"/>
              </a:lnSpc>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4"/>
          <p:cNvSpPr txBox="1"/>
          <p:nvPr/>
        </p:nvSpPr>
        <p:spPr>
          <a:xfrm>
            <a:off x="967225" y="1707000"/>
            <a:ext cx="10027200" cy="14775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US" sz="3100"/>
              <a:t>📓 </a:t>
            </a:r>
            <a:r>
              <a:rPr lang="en-US" sz="3100" u="sng">
                <a:solidFill>
                  <a:schemeClr val="accent1"/>
                </a:solidFill>
                <a:hlinkClick r:id="rId3">
                  <a:extLst>
                    <a:ext uri="{A12FA001-AC4F-418D-AE19-62706E023703}">
                      <ahyp:hlinkClr val="tx"/>
                    </a:ext>
                  </a:extLst>
                </a:hlinkClick>
              </a:rPr>
              <a:t>Intro to Python Packages - NumPy</a:t>
            </a:r>
            <a:endParaRPr sz="2200"/>
          </a:p>
          <a:p>
            <a:pPr indent="-368300" lvl="0" marL="457200" rtl="0" algn="l">
              <a:spcBef>
                <a:spcPts val="0"/>
              </a:spcBef>
              <a:spcAft>
                <a:spcPts val="0"/>
              </a:spcAft>
              <a:buSzPts val="2200"/>
              <a:buChar char="-"/>
            </a:pPr>
            <a:r>
              <a:rPr lang="en-US" sz="3100" u="sng">
                <a:solidFill>
                  <a:schemeClr val="hlink"/>
                </a:solidFill>
              </a:rPr>
              <a:t>⛳️ </a:t>
            </a:r>
            <a:r>
              <a:rPr lang="en-US" sz="3100" u="sng">
                <a:solidFill>
                  <a:schemeClr val="hlink"/>
                </a:solidFill>
                <a:hlinkClick r:id="rId4"/>
              </a:rPr>
              <a:t>Loading &amp; Exploring Data - Group Activity</a:t>
            </a:r>
            <a:endParaRPr sz="2200"/>
          </a:p>
          <a:p>
            <a:pPr indent="0" lvl="0" marL="0" rtl="0" algn="l">
              <a:spcBef>
                <a:spcPts val="0"/>
              </a:spcBef>
              <a:spcAft>
                <a:spcPts val="0"/>
              </a:spcAft>
              <a:buNone/>
            </a:pPr>
            <a:r>
              <a:t/>
            </a:r>
            <a:endParaRPr sz="2200"/>
          </a:p>
        </p:txBody>
      </p:sp>
      <p:sp>
        <p:nvSpPr>
          <p:cNvPr id="261" name="Google Shape;261;p44"/>
          <p:cNvSpPr txBox="1"/>
          <p:nvPr>
            <p:ph type="title"/>
          </p:nvPr>
        </p:nvSpPr>
        <p:spPr>
          <a:xfrm>
            <a:off x="844339" y="177800"/>
            <a:ext cx="10500300" cy="1143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lang="en-US"/>
              <a:t>Today’s Notebooks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 name="Shape 56"/>
        <p:cNvGrpSpPr/>
        <p:nvPr/>
      </p:nvGrpSpPr>
      <p:grpSpPr>
        <a:xfrm>
          <a:off x="0" y="0"/>
          <a:ext cx="0" cy="0"/>
          <a:chOff x="0" y="0"/>
          <a:chExt cx="0" cy="0"/>
        </a:xfrm>
      </p:grpSpPr>
      <p:sp>
        <p:nvSpPr>
          <p:cNvPr id="57" name="Google Shape;57;p18"/>
          <p:cNvSpPr txBox="1"/>
          <p:nvPr/>
        </p:nvSpPr>
        <p:spPr>
          <a:xfrm>
            <a:off x="633775" y="1961575"/>
            <a:ext cx="6155100" cy="1032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5800">
                <a:solidFill>
                  <a:schemeClr val="lt2"/>
                </a:solidFill>
                <a:latin typeface="Proxima Nova Extrabold"/>
                <a:ea typeface="Proxima Nova Extrabold"/>
                <a:cs typeface="Proxima Nova Extrabold"/>
                <a:sym typeface="Proxima Nova Extrabold"/>
              </a:rPr>
              <a:t>Announcements &amp;</a:t>
            </a:r>
            <a:endParaRPr sz="5800">
              <a:solidFill>
                <a:schemeClr val="lt2"/>
              </a:solidFill>
              <a:latin typeface="Proxima Nova Extrabold"/>
              <a:ea typeface="Proxima Nova Extrabold"/>
              <a:cs typeface="Proxima Nova Extrabold"/>
              <a:sym typeface="Proxima Nova Extrabold"/>
            </a:endParaRPr>
          </a:p>
          <a:p>
            <a:pPr indent="0" lvl="0" marL="0" marR="0" rtl="0" algn="l">
              <a:spcBef>
                <a:spcPts val="0"/>
              </a:spcBef>
              <a:spcAft>
                <a:spcPts val="0"/>
              </a:spcAft>
              <a:buNone/>
            </a:pPr>
            <a:r>
              <a:rPr lang="en-US" sz="5800">
                <a:solidFill>
                  <a:schemeClr val="lt2"/>
                </a:solidFill>
                <a:latin typeface="Proxima Nova Extrabold"/>
                <a:ea typeface="Proxima Nova Extrabold"/>
                <a:cs typeface="Proxima Nova Extrabold"/>
                <a:sym typeface="Proxima Nova Extrabold"/>
              </a:rPr>
              <a:t>Reminders</a:t>
            </a:r>
            <a:endParaRPr sz="5800">
              <a:solidFill>
                <a:schemeClr val="lt2"/>
              </a:solidFill>
              <a:latin typeface="Proxima Nova Extrabold"/>
              <a:ea typeface="Proxima Nova Extrabold"/>
              <a:cs typeface="Proxima Nova Extrabold"/>
              <a:sym typeface="Proxima Nova Extrabold"/>
            </a:endParaRPr>
          </a:p>
        </p:txBody>
      </p:sp>
      <p:sp>
        <p:nvSpPr>
          <p:cNvPr id="58" name="Google Shape;58;p18"/>
          <p:cNvSpPr txBox="1"/>
          <p:nvPr/>
        </p:nvSpPr>
        <p:spPr>
          <a:xfrm>
            <a:off x="633777" y="3856585"/>
            <a:ext cx="5052000" cy="1169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9"/>
          <p:cNvSpPr txBox="1"/>
          <p:nvPr>
            <p:ph type="title"/>
          </p:nvPr>
        </p:nvSpPr>
        <p:spPr>
          <a:xfrm>
            <a:off x="844339" y="177800"/>
            <a:ext cx="10500300" cy="1143000"/>
          </a:xfrm>
          <a:prstGeom prst="rect">
            <a:avLst/>
          </a:prstGeom>
        </p:spPr>
        <p:txBody>
          <a:bodyPr anchorCtr="0" anchor="ctr" bIns="25400" lIns="25400" spcFirstLastPara="1" rIns="25400" wrap="square" tIns="25400">
            <a:noAutofit/>
          </a:bodyPr>
          <a:lstStyle/>
          <a:p>
            <a:pPr indent="0" lvl="0" marL="0" rtl="0" algn="ctr">
              <a:spcBef>
                <a:spcPts val="0"/>
              </a:spcBef>
              <a:spcAft>
                <a:spcPts val="0"/>
              </a:spcAft>
              <a:buNone/>
            </a:pPr>
            <a:r>
              <a:rPr b="1" lang="en-US">
                <a:latin typeface="Open Sans"/>
                <a:ea typeface="Open Sans"/>
                <a:cs typeface="Open Sans"/>
                <a:sym typeface="Open Sans"/>
              </a:rPr>
              <a:t>Bonus (Optional) </a:t>
            </a:r>
            <a:endParaRPr b="1">
              <a:latin typeface="Open Sans"/>
              <a:ea typeface="Open Sans"/>
              <a:cs typeface="Open Sans"/>
              <a:sym typeface="Open Sans"/>
            </a:endParaRPr>
          </a:p>
          <a:p>
            <a:pPr indent="0" lvl="0" marL="0" rtl="0" algn="l">
              <a:spcBef>
                <a:spcPts val="0"/>
              </a:spcBef>
              <a:spcAft>
                <a:spcPts val="0"/>
              </a:spcAft>
              <a:buNone/>
            </a:pPr>
            <a:r>
              <a:rPr lang="en-US"/>
              <a:t>Lesson/Codealong</a:t>
            </a:r>
            <a:r>
              <a:rPr lang="en-US"/>
              <a:t> on </a:t>
            </a:r>
            <a:r>
              <a:rPr lang="en-US"/>
              <a:t>Python Basics</a:t>
            </a:r>
            <a:endParaRPr/>
          </a:p>
        </p:txBody>
      </p:sp>
      <p:sp>
        <p:nvSpPr>
          <p:cNvPr id="64" name="Google Shape;64;p19"/>
          <p:cNvSpPr txBox="1"/>
          <p:nvPr/>
        </p:nvSpPr>
        <p:spPr>
          <a:xfrm>
            <a:off x="875500" y="1574525"/>
            <a:ext cx="10730400" cy="4494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Char char="●"/>
            </a:pPr>
            <a:r>
              <a:rPr b="1" lang="en-US" sz="2000"/>
              <a:t>When?</a:t>
            </a:r>
            <a:endParaRPr b="1" sz="2000"/>
          </a:p>
          <a:p>
            <a:pPr indent="-355600" lvl="1" marL="914400" rtl="0" algn="l">
              <a:spcBef>
                <a:spcPts val="0"/>
              </a:spcBef>
              <a:spcAft>
                <a:spcPts val="0"/>
              </a:spcAft>
              <a:buSzPts val="2000"/>
              <a:buChar char="○"/>
            </a:pPr>
            <a:r>
              <a:rPr lang="en-US" sz="2000"/>
              <a:t>Tomorrow, 01/28/22 at  5 PM PST (normal lecture time)</a:t>
            </a:r>
            <a:endParaRPr sz="2000"/>
          </a:p>
          <a:p>
            <a:pPr indent="-355600" lvl="0" marL="457200" rtl="0" algn="l">
              <a:spcBef>
                <a:spcPts val="0"/>
              </a:spcBef>
              <a:spcAft>
                <a:spcPts val="0"/>
              </a:spcAft>
              <a:buSzPts val="2000"/>
              <a:buChar char="●"/>
            </a:pPr>
            <a:r>
              <a:rPr b="1" lang="en-US" sz="2000"/>
              <a:t>What?</a:t>
            </a:r>
            <a:endParaRPr b="1" sz="2000"/>
          </a:p>
          <a:p>
            <a:pPr indent="-355600" lvl="1" marL="914400" rtl="0" algn="l">
              <a:spcBef>
                <a:spcPts val="0"/>
              </a:spcBef>
              <a:spcAft>
                <a:spcPts val="0"/>
              </a:spcAft>
              <a:buSzPts val="2000"/>
              <a:buChar char="○"/>
            </a:pPr>
            <a:r>
              <a:rPr b="1" lang="en-US" sz="2000"/>
              <a:t>We will walk through the solution this week’s Code Review Activity</a:t>
            </a:r>
            <a:r>
              <a:rPr lang="en-US" sz="2000"/>
              <a:t> on Python Basics:</a:t>
            </a:r>
            <a:endParaRPr sz="2000"/>
          </a:p>
          <a:p>
            <a:pPr indent="-355600" lvl="2" marL="1371600" rtl="0" algn="l">
              <a:spcBef>
                <a:spcPts val="0"/>
              </a:spcBef>
              <a:spcAft>
                <a:spcPts val="0"/>
              </a:spcAft>
              <a:buSzPts val="2000"/>
              <a:buChar char="■"/>
            </a:pPr>
            <a:r>
              <a:rPr lang="en-US" sz="2000"/>
              <a:t>Repo link: </a:t>
            </a:r>
            <a:r>
              <a:rPr lang="en-US" sz="2000" u="sng">
                <a:solidFill>
                  <a:schemeClr val="hlink"/>
                </a:solidFill>
                <a:hlinkClick r:id="rId3"/>
              </a:rPr>
              <a:t>https://github.com/sensei-jirving/code-reviews-week-1-python-basics</a:t>
            </a:r>
            <a:r>
              <a:rPr lang="en-US" sz="2000"/>
              <a:t> </a:t>
            </a:r>
            <a:endParaRPr sz="2000"/>
          </a:p>
          <a:p>
            <a:pPr indent="-355600" lvl="0" marL="457200" rtl="0" algn="l">
              <a:spcBef>
                <a:spcPts val="0"/>
              </a:spcBef>
              <a:spcAft>
                <a:spcPts val="0"/>
              </a:spcAft>
              <a:buSzPts val="2000"/>
              <a:buChar char="●"/>
            </a:pPr>
            <a:r>
              <a:rPr b="1" lang="en-US" sz="2000"/>
              <a:t>Why?</a:t>
            </a:r>
            <a:endParaRPr b="1" sz="2000"/>
          </a:p>
          <a:p>
            <a:pPr indent="-355600" lvl="1" marL="914400" rtl="0" algn="l">
              <a:spcBef>
                <a:spcPts val="0"/>
              </a:spcBef>
              <a:spcAft>
                <a:spcPts val="0"/>
              </a:spcAft>
              <a:buSzPts val="2000"/>
              <a:buChar char="○"/>
            </a:pPr>
            <a:r>
              <a:rPr lang="en-US" sz="2000"/>
              <a:t>Because</a:t>
            </a:r>
            <a:r>
              <a:rPr lang="en-US" sz="2000"/>
              <a:t> this will be </a:t>
            </a:r>
            <a:r>
              <a:rPr b="1" lang="en-US" sz="2000"/>
              <a:t>our final session focusing on JUST basic python.</a:t>
            </a:r>
            <a:endParaRPr b="1" sz="2000"/>
          </a:p>
          <a:p>
            <a:pPr indent="-355600" lvl="1" marL="914400" rtl="0" algn="l">
              <a:spcBef>
                <a:spcPts val="0"/>
              </a:spcBef>
              <a:spcAft>
                <a:spcPts val="0"/>
              </a:spcAft>
              <a:buSzPts val="2000"/>
              <a:buChar char="○"/>
            </a:pPr>
            <a:r>
              <a:rPr lang="en-US" sz="2000"/>
              <a:t>You </a:t>
            </a:r>
            <a:r>
              <a:rPr b="1" lang="en-US" sz="2000"/>
              <a:t>do not need to have completed </a:t>
            </a:r>
            <a:r>
              <a:rPr lang="en-US" sz="2000"/>
              <a:t>the activity to attend.</a:t>
            </a:r>
            <a:endParaRPr sz="2000"/>
          </a:p>
          <a:p>
            <a:pPr indent="-355600" lvl="0" marL="457200" rtl="0" algn="l">
              <a:spcBef>
                <a:spcPts val="0"/>
              </a:spcBef>
              <a:spcAft>
                <a:spcPts val="0"/>
              </a:spcAft>
              <a:buSzPts val="2000"/>
              <a:buChar char="●"/>
            </a:pPr>
            <a:r>
              <a:rPr lang="en-US" sz="2000"/>
              <a:t>Will it be recorded?</a:t>
            </a:r>
            <a:endParaRPr sz="2000"/>
          </a:p>
          <a:p>
            <a:pPr indent="-355600" lvl="1" marL="914400" rtl="0" algn="l">
              <a:spcBef>
                <a:spcPts val="0"/>
              </a:spcBef>
              <a:spcAft>
                <a:spcPts val="0"/>
              </a:spcAft>
              <a:buSzPts val="2000"/>
              <a:buChar char="○"/>
            </a:pPr>
            <a:r>
              <a:rPr lang="en-US" sz="2000"/>
              <a:t>Yes!</a:t>
            </a:r>
            <a:endParaRPr sz="2000"/>
          </a:p>
          <a:p>
            <a:pPr indent="-355600" lvl="0" marL="457200" rtl="0" algn="l">
              <a:spcBef>
                <a:spcPts val="0"/>
              </a:spcBef>
              <a:spcAft>
                <a:spcPts val="0"/>
              </a:spcAft>
              <a:buSzPts val="2000"/>
              <a:buChar char="●"/>
            </a:pPr>
            <a:r>
              <a:rPr b="1" lang="en-US" sz="2000"/>
              <a:t>Is attendance required?</a:t>
            </a:r>
            <a:endParaRPr b="1" sz="2000"/>
          </a:p>
          <a:p>
            <a:pPr indent="-355600" lvl="1" marL="914400" rtl="0" algn="l">
              <a:spcBef>
                <a:spcPts val="0"/>
              </a:spcBef>
              <a:spcAft>
                <a:spcPts val="0"/>
              </a:spcAft>
              <a:buSzPts val="2000"/>
              <a:buChar char="○"/>
            </a:pPr>
            <a:r>
              <a:rPr b="1" lang="en-US" sz="2000"/>
              <a:t>Absolutely</a:t>
            </a:r>
            <a:r>
              <a:rPr b="1" lang="en-US" sz="2000"/>
              <a:t> not!</a:t>
            </a:r>
            <a:endParaRPr b="1" sz="2000"/>
          </a:p>
          <a:p>
            <a:pPr indent="-355600" lvl="1" marL="914400" rtl="0" algn="l">
              <a:spcBef>
                <a:spcPts val="0"/>
              </a:spcBef>
              <a:spcAft>
                <a:spcPts val="0"/>
              </a:spcAft>
              <a:buSzPts val="2000"/>
              <a:buChar char="○"/>
            </a:pPr>
            <a:r>
              <a:rPr lang="en-US" sz="2000"/>
              <a:t>But strongly recommended.</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0"/>
          <p:cNvSpPr txBox="1"/>
          <p:nvPr/>
        </p:nvSpPr>
        <p:spPr>
          <a:xfrm>
            <a:off x="-153750" y="56025"/>
            <a:ext cx="121890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rgbClr val="2A2D34"/>
                </a:solidFill>
                <a:latin typeface="Proxima Nova Extrabold"/>
                <a:ea typeface="Proxima Nova Extrabold"/>
                <a:cs typeface="Proxima Nova Extrabold"/>
                <a:sym typeface="Proxima Nova Extrabold"/>
              </a:rPr>
              <a:t>Please Use Discord Threads Insteads of Replies</a:t>
            </a:r>
            <a:endParaRPr sz="4000">
              <a:solidFill>
                <a:srgbClr val="8B90A2"/>
              </a:solidFill>
              <a:latin typeface="Proxima Nova Extrabold"/>
              <a:ea typeface="Proxima Nova Extrabold"/>
              <a:cs typeface="Proxima Nova Extrabold"/>
              <a:sym typeface="Proxima Nova Extrabold"/>
            </a:endParaRPr>
          </a:p>
        </p:txBody>
      </p:sp>
      <p:sp>
        <p:nvSpPr>
          <p:cNvPr id="70" name="Google Shape;70;p20"/>
          <p:cNvSpPr/>
          <p:nvPr/>
        </p:nvSpPr>
        <p:spPr>
          <a:xfrm>
            <a:off x="12285276" y="704675"/>
            <a:ext cx="5199900" cy="6461700"/>
          </a:xfrm>
          <a:prstGeom prst="rect">
            <a:avLst/>
          </a:prstGeom>
          <a:solidFill>
            <a:srgbClr val="F4F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0"/>
          <p:cNvSpPr txBox="1"/>
          <p:nvPr/>
        </p:nvSpPr>
        <p:spPr>
          <a:xfrm>
            <a:off x="9423980" y="-480013"/>
            <a:ext cx="5114100" cy="738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800">
              <a:solidFill>
                <a:srgbClr val="8B90A2"/>
              </a:solidFill>
              <a:latin typeface="Proxima Nova"/>
              <a:ea typeface="Proxima Nova"/>
              <a:cs typeface="Proxima Nova"/>
              <a:sym typeface="Proxima Nova"/>
            </a:endParaRPr>
          </a:p>
        </p:txBody>
      </p:sp>
      <p:sp>
        <p:nvSpPr>
          <p:cNvPr id="72" name="Google Shape;72;p20"/>
          <p:cNvSpPr txBox="1"/>
          <p:nvPr/>
        </p:nvSpPr>
        <p:spPr>
          <a:xfrm>
            <a:off x="101075" y="926650"/>
            <a:ext cx="6623700" cy="4605300"/>
          </a:xfrm>
          <a:prstGeom prst="rect">
            <a:avLst/>
          </a:prstGeom>
          <a:noFill/>
          <a:ln>
            <a:noFill/>
          </a:ln>
        </p:spPr>
        <p:txBody>
          <a:bodyPr anchorCtr="0" anchor="t" bIns="45700" lIns="91425" spcFirstLastPara="1" rIns="91425" wrap="square" tIns="45700">
            <a:noAutofit/>
          </a:bodyPr>
          <a:lstStyle/>
          <a:p>
            <a:pPr indent="-393700" lvl="0" marL="457200" marR="0" rtl="0" algn="l">
              <a:lnSpc>
                <a:spcPct val="100000"/>
              </a:lnSpc>
              <a:spcBef>
                <a:spcPts val="0"/>
              </a:spcBef>
              <a:spcAft>
                <a:spcPts val="0"/>
              </a:spcAft>
              <a:buClr>
                <a:srgbClr val="2A2D34"/>
              </a:buClr>
              <a:buSzPts val="2600"/>
              <a:buFont typeface="Proxima Nova"/>
              <a:buChar char="●"/>
            </a:pPr>
            <a:r>
              <a:rPr lang="en-US" sz="2600">
                <a:solidFill>
                  <a:srgbClr val="2A2D34"/>
                </a:solidFill>
                <a:latin typeface="Proxima Nova"/>
                <a:ea typeface="Proxima Nova"/>
                <a:cs typeface="Proxima Nova"/>
                <a:sym typeface="Proxima Nova"/>
              </a:rPr>
              <a:t>Discord has 2 ways to respond to a message:</a:t>
            </a:r>
            <a:endParaRPr sz="2600">
              <a:solidFill>
                <a:srgbClr val="2A2D34"/>
              </a:solidFill>
              <a:latin typeface="Proxima Nova"/>
              <a:ea typeface="Proxima Nova"/>
              <a:cs typeface="Proxima Nova"/>
              <a:sym typeface="Proxima Nova"/>
            </a:endParaRPr>
          </a:p>
          <a:p>
            <a:pPr indent="-393700" lvl="1" marL="914400" marR="0" rtl="0" algn="l">
              <a:lnSpc>
                <a:spcPct val="100000"/>
              </a:lnSpc>
              <a:spcBef>
                <a:spcPts val="0"/>
              </a:spcBef>
              <a:spcAft>
                <a:spcPts val="0"/>
              </a:spcAft>
              <a:buClr>
                <a:srgbClr val="2A2D34"/>
              </a:buClr>
              <a:buSzPts val="2600"/>
              <a:buFont typeface="Proxima Nova"/>
              <a:buChar char="○"/>
            </a:pPr>
            <a:r>
              <a:rPr lang="en-US" sz="2600">
                <a:solidFill>
                  <a:schemeClr val="dk1"/>
                </a:solidFill>
                <a:latin typeface="Proxima Nova Extrabold"/>
                <a:ea typeface="Proxima Nova Extrabold"/>
                <a:cs typeface="Proxima Nova Extrabold"/>
                <a:sym typeface="Proxima Nova Extrabold"/>
              </a:rPr>
              <a:t>❌</a:t>
            </a:r>
            <a:r>
              <a:rPr lang="en-US" sz="2600">
                <a:solidFill>
                  <a:srgbClr val="2A2D34"/>
                </a:solidFill>
                <a:latin typeface="Proxima Nova Extrabold"/>
                <a:ea typeface="Proxima Nova Extrabold"/>
                <a:cs typeface="Proxima Nova Extrabold"/>
                <a:sym typeface="Proxima Nova Extrabold"/>
              </a:rPr>
              <a:t>Reply</a:t>
            </a:r>
            <a:r>
              <a:rPr lang="en-US" sz="2600">
                <a:solidFill>
                  <a:srgbClr val="2A2D34"/>
                </a:solidFill>
                <a:latin typeface="Proxima Nova"/>
                <a:ea typeface="Proxima Nova"/>
                <a:cs typeface="Proxima Nova"/>
                <a:sym typeface="Proxima Nova"/>
              </a:rPr>
              <a:t>: appears on main channel, disconnected from original message.</a:t>
            </a:r>
            <a:endParaRPr sz="2600">
              <a:solidFill>
                <a:srgbClr val="2A2D34"/>
              </a:solidFill>
              <a:latin typeface="Proxima Nova"/>
              <a:ea typeface="Proxima Nova"/>
              <a:cs typeface="Proxima Nova"/>
              <a:sym typeface="Proxima Nova"/>
            </a:endParaRPr>
          </a:p>
          <a:p>
            <a:pPr indent="-393700" lvl="1" marL="914400" marR="0" rtl="0" algn="l">
              <a:lnSpc>
                <a:spcPct val="100000"/>
              </a:lnSpc>
              <a:spcBef>
                <a:spcPts val="0"/>
              </a:spcBef>
              <a:spcAft>
                <a:spcPts val="0"/>
              </a:spcAft>
              <a:buClr>
                <a:srgbClr val="2A2D34"/>
              </a:buClr>
              <a:buSzPts val="2600"/>
              <a:buFont typeface="Proxima Nova"/>
              <a:buChar char="○"/>
            </a:pPr>
            <a:r>
              <a:rPr lang="en-US" sz="2600">
                <a:solidFill>
                  <a:schemeClr val="dk1"/>
                </a:solidFill>
                <a:latin typeface="Proxima Nova Extrabold"/>
                <a:ea typeface="Proxima Nova Extrabold"/>
                <a:cs typeface="Proxima Nova Extrabold"/>
                <a:sym typeface="Proxima Nova Extrabold"/>
              </a:rPr>
              <a:t>✅</a:t>
            </a:r>
            <a:r>
              <a:rPr lang="en-US" sz="2600">
                <a:solidFill>
                  <a:srgbClr val="2A2D34"/>
                </a:solidFill>
                <a:latin typeface="Proxima Nova Extrabold"/>
                <a:ea typeface="Proxima Nova Extrabold"/>
                <a:cs typeface="Proxima Nova Extrabold"/>
                <a:sym typeface="Proxima Nova Extrabold"/>
              </a:rPr>
              <a:t>Create a thread</a:t>
            </a:r>
            <a:r>
              <a:rPr lang="en-US" sz="2600">
                <a:solidFill>
                  <a:srgbClr val="2A2D34"/>
                </a:solidFill>
                <a:latin typeface="Proxima Nova"/>
                <a:ea typeface="Proxima Nova"/>
                <a:cs typeface="Proxima Nova"/>
                <a:sym typeface="Proxima Nova"/>
              </a:rPr>
              <a:t>: creates a sidebar </a:t>
            </a:r>
            <a:r>
              <a:rPr lang="en-US" sz="2600">
                <a:solidFill>
                  <a:srgbClr val="2A2D34"/>
                </a:solidFill>
                <a:latin typeface="Proxima Nova"/>
                <a:ea typeface="Proxima Nova"/>
                <a:cs typeface="Proxima Nova"/>
                <a:sym typeface="Proxima Nova"/>
              </a:rPr>
              <a:t>conversation</a:t>
            </a:r>
            <a:r>
              <a:rPr lang="en-US" sz="2600">
                <a:solidFill>
                  <a:srgbClr val="2A2D34"/>
                </a:solidFill>
                <a:latin typeface="Proxima Nova"/>
                <a:ea typeface="Proxima Nova"/>
                <a:cs typeface="Proxima Nova"/>
                <a:sym typeface="Proxima Nova"/>
              </a:rPr>
              <a:t> that keeps every response grouped together and accessible.</a:t>
            </a:r>
            <a:br>
              <a:rPr lang="en-US" sz="2600">
                <a:solidFill>
                  <a:srgbClr val="2A2D34"/>
                </a:solidFill>
                <a:latin typeface="Proxima Nova"/>
                <a:ea typeface="Proxima Nova"/>
                <a:cs typeface="Proxima Nova"/>
                <a:sym typeface="Proxima Nova"/>
              </a:rPr>
            </a:br>
            <a:endParaRPr sz="2600">
              <a:solidFill>
                <a:srgbClr val="2A2D34"/>
              </a:solidFill>
              <a:latin typeface="Proxima Nova"/>
              <a:ea typeface="Proxima Nova"/>
              <a:cs typeface="Proxima Nova"/>
              <a:sym typeface="Proxima Nova"/>
            </a:endParaRPr>
          </a:p>
          <a:p>
            <a:pPr indent="-393700" lvl="0" marL="457200" marR="0" rtl="0" algn="l">
              <a:lnSpc>
                <a:spcPct val="100000"/>
              </a:lnSpc>
              <a:spcBef>
                <a:spcPts val="0"/>
              </a:spcBef>
              <a:spcAft>
                <a:spcPts val="0"/>
              </a:spcAft>
              <a:buClr>
                <a:srgbClr val="2A2D34"/>
              </a:buClr>
              <a:buSzPts val="2600"/>
              <a:buFont typeface="Proxima Nova Extrabold"/>
              <a:buChar char="●"/>
            </a:pPr>
            <a:r>
              <a:rPr lang="en-US" sz="2600">
                <a:solidFill>
                  <a:srgbClr val="2A2D34"/>
                </a:solidFill>
                <a:latin typeface="Proxima Nova Extrabold"/>
                <a:ea typeface="Proxima Nova Extrabold"/>
                <a:cs typeface="Proxima Nova Extrabold"/>
                <a:sym typeface="Proxima Nova Extrabold"/>
              </a:rPr>
              <a:t>Why? </a:t>
            </a:r>
            <a:endParaRPr sz="2600">
              <a:solidFill>
                <a:srgbClr val="2A2D34"/>
              </a:solidFill>
              <a:latin typeface="Proxima Nova"/>
              <a:ea typeface="Proxima Nova"/>
              <a:cs typeface="Proxima Nova"/>
              <a:sym typeface="Proxima Nova"/>
            </a:endParaRPr>
          </a:p>
          <a:p>
            <a:pPr indent="-393700" lvl="1" marL="914400" marR="0" rtl="0" algn="l">
              <a:lnSpc>
                <a:spcPct val="100000"/>
              </a:lnSpc>
              <a:spcBef>
                <a:spcPts val="0"/>
              </a:spcBef>
              <a:spcAft>
                <a:spcPts val="0"/>
              </a:spcAft>
              <a:buClr>
                <a:srgbClr val="2A2D34"/>
              </a:buClr>
              <a:buSzPts val="2600"/>
              <a:buFont typeface="Proxima Nova"/>
              <a:buChar char="○"/>
            </a:pPr>
            <a:r>
              <a:rPr lang="en-US" sz="2600">
                <a:solidFill>
                  <a:srgbClr val="2A2D34"/>
                </a:solidFill>
                <a:latin typeface="Proxima Nova Extrabold"/>
                <a:ea typeface="Proxima Nova Extrabold"/>
                <a:cs typeface="Proxima Nova Extrabold"/>
                <a:sym typeface="Proxima Nova Extrabold"/>
              </a:rPr>
              <a:t>Easier for others to benefit</a:t>
            </a:r>
            <a:r>
              <a:rPr lang="en-US" sz="2600">
                <a:solidFill>
                  <a:srgbClr val="2A2D34"/>
                </a:solidFill>
                <a:latin typeface="Proxima Nova"/>
                <a:ea typeface="Proxima Nova"/>
                <a:cs typeface="Proxima Nova"/>
                <a:sym typeface="Proxima Nova"/>
              </a:rPr>
              <a:t> from your questions and answers.</a:t>
            </a:r>
            <a:endParaRPr sz="2600">
              <a:solidFill>
                <a:srgbClr val="2A2D34"/>
              </a:solidFill>
              <a:latin typeface="Proxima Nova"/>
              <a:ea typeface="Proxima Nova"/>
              <a:cs typeface="Proxima Nova"/>
              <a:sym typeface="Proxima Nova"/>
            </a:endParaRPr>
          </a:p>
          <a:p>
            <a:pPr indent="-393700" lvl="1" marL="914400" marR="0" rtl="0" algn="l">
              <a:lnSpc>
                <a:spcPct val="100000"/>
              </a:lnSpc>
              <a:spcBef>
                <a:spcPts val="0"/>
              </a:spcBef>
              <a:spcAft>
                <a:spcPts val="0"/>
              </a:spcAft>
              <a:buClr>
                <a:srgbClr val="2A2D34"/>
              </a:buClr>
              <a:buSzPts val="2600"/>
              <a:buFont typeface="Proxima Nova"/>
              <a:buChar char="○"/>
            </a:pPr>
            <a:r>
              <a:rPr lang="en-US" sz="2600">
                <a:solidFill>
                  <a:srgbClr val="2A2D34"/>
                </a:solidFill>
                <a:latin typeface="Proxima Nova"/>
                <a:ea typeface="Proxima Nova"/>
                <a:cs typeface="Proxima Nova"/>
                <a:sym typeface="Proxima Nova"/>
              </a:rPr>
              <a:t>Reduces clutter &amp; intimidation</a:t>
            </a:r>
            <a:endParaRPr sz="2600">
              <a:solidFill>
                <a:srgbClr val="2A2D34"/>
              </a:solidFill>
              <a:latin typeface="Proxima Nova"/>
              <a:ea typeface="Proxima Nova"/>
              <a:cs typeface="Proxima Nova"/>
              <a:sym typeface="Proxima Nova"/>
            </a:endParaRPr>
          </a:p>
          <a:p>
            <a:pPr indent="0" lvl="0" marL="914400" marR="0" rtl="0" algn="l">
              <a:lnSpc>
                <a:spcPct val="100000"/>
              </a:lnSpc>
              <a:spcBef>
                <a:spcPts val="0"/>
              </a:spcBef>
              <a:spcAft>
                <a:spcPts val="0"/>
              </a:spcAft>
              <a:buNone/>
            </a:pPr>
            <a:r>
              <a:t/>
            </a:r>
            <a:endParaRPr sz="2600">
              <a:solidFill>
                <a:srgbClr val="2A2D34"/>
              </a:solidFill>
              <a:latin typeface="Proxima Nova"/>
              <a:ea typeface="Proxima Nova"/>
              <a:cs typeface="Proxima Nova"/>
              <a:sym typeface="Proxima Nova"/>
            </a:endParaRPr>
          </a:p>
        </p:txBody>
      </p:sp>
      <p:pic>
        <p:nvPicPr>
          <p:cNvPr id="73" name="Google Shape;73;p20"/>
          <p:cNvPicPr preferRelativeResize="0"/>
          <p:nvPr/>
        </p:nvPicPr>
        <p:blipFill>
          <a:blip r:embed="rId3">
            <a:alphaModFix/>
          </a:blip>
          <a:stretch>
            <a:fillRect/>
          </a:stretch>
        </p:blipFill>
        <p:spPr>
          <a:xfrm>
            <a:off x="6785400" y="926650"/>
            <a:ext cx="5319701" cy="51069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21"/>
          <p:cNvSpPr txBox="1"/>
          <p:nvPr/>
        </p:nvSpPr>
        <p:spPr>
          <a:xfrm>
            <a:off x="2662713" y="498800"/>
            <a:ext cx="6216600" cy="1108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b="1" lang="en-US" sz="2000"/>
              <a:t>Core</a:t>
            </a:r>
            <a:r>
              <a:rPr lang="en-US" sz="2000"/>
              <a:t> Assignments are due Sundays</a:t>
            </a:r>
            <a:endParaRPr sz="2000"/>
          </a:p>
          <a:p>
            <a:pPr indent="-349250" lvl="0" marL="457200" rtl="0" algn="l">
              <a:spcBef>
                <a:spcPts val="0"/>
              </a:spcBef>
              <a:spcAft>
                <a:spcPts val="0"/>
              </a:spcAft>
              <a:buSzPts val="1900"/>
              <a:buChar char="●"/>
            </a:pPr>
            <a:r>
              <a:rPr lang="en-US" sz="2000"/>
              <a:t>Always double check you feedback document for which assignments are </a:t>
            </a:r>
            <a:r>
              <a:rPr b="1" lang="en-US" sz="2000"/>
              <a:t>Core</a:t>
            </a:r>
            <a:endParaRPr sz="1900"/>
          </a:p>
        </p:txBody>
      </p:sp>
      <p:pic>
        <p:nvPicPr>
          <p:cNvPr id="79" name="Google Shape;79;p21"/>
          <p:cNvPicPr preferRelativeResize="0"/>
          <p:nvPr/>
        </p:nvPicPr>
        <p:blipFill>
          <a:blip r:embed="rId3">
            <a:alphaModFix/>
          </a:blip>
          <a:stretch>
            <a:fillRect/>
          </a:stretch>
        </p:blipFill>
        <p:spPr>
          <a:xfrm>
            <a:off x="319375" y="1855175"/>
            <a:ext cx="10903275" cy="4660400"/>
          </a:xfrm>
          <a:prstGeom prst="rect">
            <a:avLst/>
          </a:prstGeom>
          <a:noFill/>
          <a:ln>
            <a:noFill/>
          </a:ln>
        </p:spPr>
      </p:pic>
      <p:sp>
        <p:nvSpPr>
          <p:cNvPr id="80" name="Google Shape;80;p21"/>
          <p:cNvSpPr/>
          <p:nvPr/>
        </p:nvSpPr>
        <p:spPr>
          <a:xfrm>
            <a:off x="4363950" y="4377700"/>
            <a:ext cx="783600" cy="12972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22"/>
          <p:cNvSpPr txBox="1"/>
          <p:nvPr/>
        </p:nvSpPr>
        <p:spPr>
          <a:xfrm>
            <a:off x="451475" y="139750"/>
            <a:ext cx="1089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t>Your Personal Feedback Document</a:t>
            </a:r>
            <a:endParaRPr b="1" sz="2700"/>
          </a:p>
        </p:txBody>
      </p:sp>
      <p:pic>
        <p:nvPicPr>
          <p:cNvPr id="86" name="Google Shape;86;p22"/>
          <p:cNvPicPr preferRelativeResize="0"/>
          <p:nvPr/>
        </p:nvPicPr>
        <p:blipFill>
          <a:blip r:embed="rId3">
            <a:alphaModFix/>
          </a:blip>
          <a:stretch>
            <a:fillRect/>
          </a:stretch>
        </p:blipFill>
        <p:spPr>
          <a:xfrm>
            <a:off x="380325" y="2207425"/>
            <a:ext cx="10500299" cy="3420097"/>
          </a:xfrm>
          <a:prstGeom prst="rect">
            <a:avLst/>
          </a:prstGeom>
          <a:noFill/>
          <a:ln>
            <a:noFill/>
          </a:ln>
        </p:spPr>
      </p:pic>
      <p:sp>
        <p:nvSpPr>
          <p:cNvPr id="87" name="Google Shape;87;p22"/>
          <p:cNvSpPr txBox="1"/>
          <p:nvPr/>
        </p:nvSpPr>
        <p:spPr>
          <a:xfrm>
            <a:off x="601950" y="740050"/>
            <a:ext cx="95883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en-US" sz="1800"/>
              <a:t>A Google Sheet like this has been shared with you!</a:t>
            </a:r>
            <a:endParaRPr sz="1800"/>
          </a:p>
          <a:p>
            <a:pPr indent="-342900" lvl="0" marL="457200" rtl="0" algn="l">
              <a:spcBef>
                <a:spcPts val="0"/>
              </a:spcBef>
              <a:spcAft>
                <a:spcPts val="0"/>
              </a:spcAft>
              <a:buSzPts val="1800"/>
              <a:buChar char="●"/>
            </a:pPr>
            <a:r>
              <a:rPr lang="en-US" sz="1800"/>
              <a:t>Please verify that </a:t>
            </a:r>
            <a:r>
              <a:rPr lang="en-US" sz="1800" u="sng"/>
              <a:t>your name</a:t>
            </a:r>
            <a:r>
              <a:rPr lang="en-US" sz="1800"/>
              <a:t> is at the top of this document</a:t>
            </a:r>
            <a:endParaRPr sz="1800"/>
          </a:p>
          <a:p>
            <a:pPr indent="-342900" lvl="0" marL="457200" rtl="0" algn="l">
              <a:spcBef>
                <a:spcPts val="0"/>
              </a:spcBef>
              <a:spcAft>
                <a:spcPts val="0"/>
              </a:spcAft>
              <a:buSzPts val="1800"/>
              <a:buChar char="●"/>
            </a:pPr>
            <a:r>
              <a:rPr lang="en-US" sz="1800"/>
              <a:t>This is where you will see if you have passed or if your task needs to be resubmitted</a:t>
            </a:r>
            <a:endParaRPr sz="1800"/>
          </a:p>
          <a:p>
            <a:pPr indent="-342900" lvl="0" marL="457200" rtl="0" algn="l">
              <a:spcBef>
                <a:spcPts val="0"/>
              </a:spcBef>
              <a:spcAft>
                <a:spcPts val="0"/>
              </a:spcAft>
              <a:buSzPts val="1800"/>
              <a:buChar char="●"/>
            </a:pPr>
            <a:r>
              <a:rPr lang="en-US" sz="1800"/>
              <a:t>Grading occurs on Monday and Tuesday. </a:t>
            </a:r>
            <a:r>
              <a:rPr b="1" lang="en-US" sz="1800"/>
              <a:t>This is a live document so check back for updates!</a:t>
            </a:r>
            <a:endParaRPr b="1" sz="1800"/>
          </a:p>
        </p:txBody>
      </p:sp>
      <p:sp>
        <p:nvSpPr>
          <p:cNvPr id="88" name="Google Shape;88;p22"/>
          <p:cNvSpPr/>
          <p:nvPr/>
        </p:nvSpPr>
        <p:spPr>
          <a:xfrm>
            <a:off x="76675" y="2985425"/>
            <a:ext cx="2203500" cy="720300"/>
          </a:xfrm>
          <a:prstGeom prst="ellipse">
            <a:avLst/>
          </a:prstGeom>
          <a:noFill/>
          <a:ln cap="flat" cmpd="sng" w="2857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2"/>
          <p:cNvSpPr txBox="1"/>
          <p:nvPr/>
        </p:nvSpPr>
        <p:spPr>
          <a:xfrm>
            <a:off x="524250" y="5737625"/>
            <a:ext cx="1011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Assignments marked ‘</a:t>
            </a:r>
            <a:r>
              <a:rPr lang="en-US">
                <a:highlight>
                  <a:srgbClr val="FFF2CC"/>
                </a:highlight>
              </a:rPr>
              <a:t>resubmit</a:t>
            </a:r>
            <a:r>
              <a:rPr lang="en-US"/>
              <a:t>’ count as submitted for the week they are due, BUT must be corrected and resubmitted by the following Sunday or they will be retroactively considered ‘missing’ for the purpose of calculating Academy Probation.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3"/>
          <p:cNvSpPr txBox="1"/>
          <p:nvPr/>
        </p:nvSpPr>
        <p:spPr>
          <a:xfrm>
            <a:off x="2600975" y="311725"/>
            <a:ext cx="6987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solidFill>
                  <a:schemeClr val="dk1"/>
                </a:solidFill>
                <a:latin typeface="Proxima Nova Extrabold"/>
                <a:ea typeface="Proxima Nova Extrabold"/>
                <a:cs typeface="Proxima Nova Extrabold"/>
                <a:sym typeface="Proxima Nova Extrabold"/>
              </a:rPr>
              <a:t>Week 1 CORE Assignments</a:t>
            </a:r>
            <a:endParaRPr sz="3200"/>
          </a:p>
        </p:txBody>
      </p:sp>
      <p:sp>
        <p:nvSpPr>
          <p:cNvPr id="95" name="Google Shape;95;p23"/>
          <p:cNvSpPr txBox="1"/>
          <p:nvPr/>
        </p:nvSpPr>
        <p:spPr>
          <a:xfrm>
            <a:off x="922750" y="1009725"/>
            <a:ext cx="9846300" cy="481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These MUST be submitted by 12:59 pm PST on </a:t>
            </a:r>
            <a:r>
              <a:rPr b="1" lang="en-US" sz="2100" u="sng"/>
              <a:t>Sunday January 30th</a:t>
            </a:r>
            <a:r>
              <a:rPr b="1" lang="en-US" sz="2100"/>
              <a:t>:</a:t>
            </a:r>
            <a:endParaRPr b="1" sz="2100"/>
          </a:p>
          <a:p>
            <a:pPr indent="0" lvl="0" marL="0" rtl="0" algn="l">
              <a:spcBef>
                <a:spcPts val="0"/>
              </a:spcBef>
              <a:spcAft>
                <a:spcPts val="0"/>
              </a:spcAft>
              <a:buNone/>
            </a:pPr>
            <a:r>
              <a:t/>
            </a:r>
            <a:endParaRPr/>
          </a:p>
          <a:p>
            <a:pPr indent="-361950" lvl="0" marL="457200" rtl="0" algn="l">
              <a:spcBef>
                <a:spcPts val="0"/>
              </a:spcBef>
              <a:spcAft>
                <a:spcPts val="0"/>
              </a:spcAft>
              <a:buSzPts val="2100"/>
              <a:buAutoNum type="arabicParenR"/>
            </a:pPr>
            <a:r>
              <a:rPr lang="en-US" sz="2100"/>
              <a:t>Bakery NumPy Exercise</a:t>
            </a:r>
            <a:endParaRPr sz="2100"/>
          </a:p>
          <a:p>
            <a:pPr indent="-361950" lvl="0" marL="457200" rtl="0" algn="l">
              <a:spcBef>
                <a:spcPts val="0"/>
              </a:spcBef>
              <a:spcAft>
                <a:spcPts val="0"/>
              </a:spcAft>
              <a:buSzPts val="2100"/>
              <a:buAutoNum type="arabicParenR"/>
            </a:pPr>
            <a:r>
              <a:rPr lang="en-US" sz="2100"/>
              <a:t>Project 1 - Part 1</a:t>
            </a:r>
            <a:endParaRPr sz="2100"/>
          </a:p>
          <a:p>
            <a:pPr indent="-361950" lvl="0" marL="457200" rtl="0" algn="l">
              <a:spcBef>
                <a:spcPts val="0"/>
              </a:spcBef>
              <a:spcAft>
                <a:spcPts val="0"/>
              </a:spcAft>
              <a:buSzPts val="2100"/>
              <a:buAutoNum type="arabicParenR"/>
            </a:pPr>
            <a:r>
              <a:rPr lang="en-US" sz="2100"/>
              <a:t>Distance and Time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b="1" lang="en-US" sz="2100"/>
              <a:t>If a core assignment is missing,</a:t>
            </a:r>
            <a:r>
              <a:rPr lang="en-US" sz="2100"/>
              <a:t> you will be placed on </a:t>
            </a:r>
            <a:r>
              <a:rPr lang="en-US" sz="2100" u="sng"/>
              <a:t>academic probation</a:t>
            </a:r>
            <a:r>
              <a:rPr lang="en-US" sz="2100"/>
              <a:t> </a:t>
            </a:r>
            <a:endParaRPr sz="2100"/>
          </a:p>
          <a:p>
            <a:pPr indent="-361950" lvl="0" marL="457200" rtl="0" algn="l">
              <a:spcBef>
                <a:spcPts val="0"/>
              </a:spcBef>
              <a:spcAft>
                <a:spcPts val="0"/>
              </a:spcAft>
              <a:buSzPts val="2100"/>
              <a:buChar char="●"/>
            </a:pPr>
            <a:r>
              <a:rPr lang="en-US" sz="2100"/>
              <a:t>even if you have done other assignments and </a:t>
            </a:r>
            <a:endParaRPr sz="2100"/>
          </a:p>
          <a:p>
            <a:pPr indent="-361950" lvl="0" marL="457200" rtl="0" algn="l">
              <a:spcBef>
                <a:spcPts val="0"/>
              </a:spcBef>
              <a:spcAft>
                <a:spcPts val="0"/>
              </a:spcAft>
              <a:buSzPts val="2100"/>
              <a:buChar char="●"/>
            </a:pPr>
            <a:r>
              <a:rPr lang="en-US" sz="2100"/>
              <a:t>even if you have spent a lot of time learning and working</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2100"/>
              <a:t>Note:</a:t>
            </a:r>
            <a:r>
              <a:rPr b="1" lang="en-US" sz="2100"/>
              <a:t> If you accumulate 3 </a:t>
            </a:r>
            <a:r>
              <a:rPr b="1" lang="en-US" sz="2100"/>
              <a:t>academic</a:t>
            </a:r>
            <a:r>
              <a:rPr b="1" lang="en-US" sz="2100"/>
              <a:t> probations at any time during the program, you will be recommended for dismissal.</a:t>
            </a:r>
            <a:r>
              <a:rPr lang="en-US" sz="2100"/>
              <a:t>  Probations are cumulative and irreversible except in the case of documented mitigating circumstances.</a:t>
            </a:r>
            <a:endParaRPr sz="2100"/>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
      <a:dk1>
        <a:srgbClr val="2A2D34"/>
      </a:dk1>
      <a:lt1>
        <a:srgbClr val="FFFFFF"/>
      </a:lt1>
      <a:dk2>
        <a:srgbClr val="2A2D34"/>
      </a:dk2>
      <a:lt2>
        <a:srgbClr val="FFFFFF"/>
      </a:lt2>
      <a:accent1>
        <a:srgbClr val="28CDFF"/>
      </a:accent1>
      <a:accent2>
        <a:srgbClr val="23B1DC"/>
      </a:accent2>
      <a:accent3>
        <a:srgbClr val="1E9EC5"/>
      </a:accent3>
      <a:accent4>
        <a:srgbClr val="1880A0"/>
      </a:accent4>
      <a:accent5>
        <a:srgbClr val="146983"/>
      </a:accent5>
      <a:accent6>
        <a:srgbClr val="105165"/>
      </a:accent6>
      <a:hlink>
        <a:srgbClr val="28CDFF"/>
      </a:hlink>
      <a:folHlink>
        <a:srgbClr val="28CD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